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516" r:id="rId2"/>
    <p:sldId id="524" r:id="rId3"/>
    <p:sldId id="514" r:id="rId4"/>
    <p:sldId id="519" r:id="rId5"/>
    <p:sldId id="515" r:id="rId6"/>
    <p:sldId id="520" r:id="rId7"/>
    <p:sldId id="522" r:id="rId8"/>
    <p:sldId id="523" r:id="rId9"/>
    <p:sldId id="513" r:id="rId10"/>
    <p:sldId id="518" r:id="rId11"/>
    <p:sldId id="521" r:id="rId12"/>
    <p:sldId id="517" r:id="rId13"/>
    <p:sldId id="525" r:id="rId14"/>
    <p:sldId id="526" r:id="rId15"/>
    <p:sldId id="527" r:id="rId16"/>
    <p:sldId id="528" r:id="rId17"/>
  </p:sldIdLst>
  <p:sldSz cx="10691813" cy="7556500"/>
  <p:notesSz cx="7315200" cy="9601200"/>
  <p:defaultTextStyle>
    <a:defPPr>
      <a:defRPr lang="en-US"/>
    </a:defPPr>
    <a:lvl1pPr marL="0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176" y="45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16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140427" y="1"/>
            <a:ext cx="3174656" cy="479366"/>
          </a:xfrm>
          <a:prstGeom prst="rect">
            <a:avLst/>
          </a:prstGeom>
          <a:noFill/>
          <a:ln>
            <a:noFill/>
          </a:ln>
        </p:spPr>
        <p:txBody>
          <a:bodyPr vert="horz" lIns="82485" tIns="41243" rIns="82485" bIns="41243" compatLnSpc="0"/>
          <a:lstStyle/>
          <a:p>
            <a:pPr algn="r" hangingPunct="0">
              <a:defRPr sz="1400"/>
            </a:pPr>
            <a:fld id="{56234179-5863-4557-91A0-9113D97EE18A}" type="datetimeFigureOut">
              <a:pPr algn="r" hangingPunct="0">
                <a:defRPr sz="1400"/>
              </a:pPr>
              <a:t>17/01/2024</a:t>
            </a:fld>
            <a:endParaRPr lang="fr-FR" sz="1300">
              <a:latin typeface="Luxi Sans" pitchFamily="18"/>
              <a:ea typeface="Luxi Sans" pitchFamily="2"/>
              <a:cs typeface="Luxi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140427" y="9120790"/>
            <a:ext cx="3174656" cy="479366"/>
          </a:xfrm>
          <a:prstGeom prst="rect">
            <a:avLst/>
          </a:prstGeom>
          <a:noFill/>
          <a:ln>
            <a:noFill/>
          </a:ln>
        </p:spPr>
        <p:txBody>
          <a:bodyPr vert="horz" lIns="82485" tIns="41243" rIns="82485" bIns="41243" anchor="b" compatLnSpc="0"/>
          <a:lstStyle/>
          <a:p>
            <a:pPr algn="r" hangingPunct="0">
              <a:defRPr sz="1400"/>
            </a:pPr>
            <a:endParaRPr lang="fr-FR" sz="1300" dirty="0">
              <a:latin typeface="Luxi Sans" pitchFamily="18"/>
              <a:ea typeface="Luxi Sans" pitchFamily="2"/>
              <a:cs typeface="Luxi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24050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71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215984" marR="0" indent="-215984" rtl="0" hangingPunct="0">
      <a:buNone/>
      <a:tabLst/>
      <a:defRPr lang="fr-FR" sz="2100" b="0" i="0" u="none" strike="noStrike">
        <a:ln>
          <a:noFill/>
        </a:ln>
        <a:latin typeface="Luxi Sans" pitchFamily="18"/>
      </a:defRPr>
    </a:lvl1pPr>
    <a:lvl2pPr marL="457168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42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2347413"/>
            <a:ext cx="9088041" cy="16197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282016"/>
            <a:ext cx="7484269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201FE0-FE65-4976-8DCD-F3DEC40A2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93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AB14AB-C821-468B-9BB4-4A25DE59EE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50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3912" y="334098"/>
            <a:ext cx="2812169" cy="710345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546" y="334098"/>
            <a:ext cx="8260168" cy="710345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B5D383-1772-4E42-8579-2C008EB98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8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3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1" y="4855753"/>
            <a:ext cx="9088041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1" y="3202769"/>
            <a:ext cx="9088041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F7C0A5-09BA-4B39-BBBD-F37C0BF42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08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547" y="1943352"/>
            <a:ext cx="5535241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38984" y="1943352"/>
            <a:ext cx="5537096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0A0398-A6DE-4CC2-B5DF-2BD1C7FE2F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2610"/>
            <a:ext cx="9622632" cy="125941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691467"/>
            <a:ext cx="472407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8" indent="0">
              <a:buNone/>
              <a:defRPr sz="2300" b="1"/>
            </a:lvl2pPr>
            <a:lvl3pPr marL="1042616" indent="0">
              <a:buNone/>
              <a:defRPr sz="2100" b="1"/>
            </a:lvl3pPr>
            <a:lvl4pPr marL="1563924" indent="0">
              <a:buNone/>
              <a:defRPr sz="1800" b="1"/>
            </a:lvl4pPr>
            <a:lvl5pPr marL="2085234" indent="0">
              <a:buNone/>
              <a:defRPr sz="1800" b="1"/>
            </a:lvl5pPr>
            <a:lvl6pPr marL="2606541" indent="0">
              <a:buNone/>
              <a:defRPr sz="1800" b="1"/>
            </a:lvl6pPr>
            <a:lvl7pPr marL="3127849" indent="0">
              <a:buNone/>
              <a:defRPr sz="1800" b="1"/>
            </a:lvl7pPr>
            <a:lvl8pPr marL="3649157" indent="0">
              <a:buNone/>
              <a:defRPr sz="1800" b="1"/>
            </a:lvl8pPr>
            <a:lvl9pPr marL="4170465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2396390"/>
            <a:ext cx="472407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1691467"/>
            <a:ext cx="4725930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8" indent="0">
              <a:buNone/>
              <a:defRPr sz="2300" b="1"/>
            </a:lvl2pPr>
            <a:lvl3pPr marL="1042616" indent="0">
              <a:buNone/>
              <a:defRPr sz="2100" b="1"/>
            </a:lvl3pPr>
            <a:lvl4pPr marL="1563924" indent="0">
              <a:buNone/>
              <a:defRPr sz="1800" b="1"/>
            </a:lvl4pPr>
            <a:lvl5pPr marL="2085234" indent="0">
              <a:buNone/>
              <a:defRPr sz="1800" b="1"/>
            </a:lvl5pPr>
            <a:lvl6pPr marL="2606541" indent="0">
              <a:buNone/>
              <a:defRPr sz="1800" b="1"/>
            </a:lvl6pPr>
            <a:lvl7pPr marL="3127849" indent="0">
              <a:buNone/>
              <a:defRPr sz="1800" b="1"/>
            </a:lvl7pPr>
            <a:lvl8pPr marL="3649157" indent="0">
              <a:buNone/>
              <a:defRPr sz="1800" b="1"/>
            </a:lvl8pPr>
            <a:lvl9pPr marL="4170465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2396390"/>
            <a:ext cx="4725930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0C2135-0339-4189-AD62-B8F5D186A4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8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054E6-F4C1-4E83-997C-DE61175F59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7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852981-2EE4-4E16-9A46-08DE2C7E9D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06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2" y="300862"/>
            <a:ext cx="3517533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2" y="300863"/>
            <a:ext cx="5977020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2" y="1581268"/>
            <a:ext cx="3517533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308" indent="0">
              <a:buNone/>
              <a:defRPr sz="1400"/>
            </a:lvl2pPr>
            <a:lvl3pPr marL="1042616" indent="0">
              <a:buNone/>
              <a:defRPr sz="1100"/>
            </a:lvl3pPr>
            <a:lvl4pPr marL="1563924" indent="0">
              <a:buNone/>
              <a:defRPr sz="1000"/>
            </a:lvl4pPr>
            <a:lvl5pPr marL="2085234" indent="0">
              <a:buNone/>
              <a:defRPr sz="1000"/>
            </a:lvl5pPr>
            <a:lvl6pPr marL="2606541" indent="0">
              <a:buNone/>
              <a:defRPr sz="1000"/>
            </a:lvl6pPr>
            <a:lvl7pPr marL="3127849" indent="0">
              <a:buNone/>
              <a:defRPr sz="1000"/>
            </a:lvl7pPr>
            <a:lvl8pPr marL="3649157" indent="0">
              <a:buNone/>
              <a:defRPr sz="1000"/>
            </a:lvl8pPr>
            <a:lvl9pPr marL="4170465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F0E84-8844-41E1-B005-A48C40FF1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5289550"/>
            <a:ext cx="6415088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670" y="675187"/>
            <a:ext cx="6415088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308" indent="0">
              <a:buNone/>
              <a:defRPr sz="3200"/>
            </a:lvl2pPr>
            <a:lvl3pPr marL="1042616" indent="0">
              <a:buNone/>
              <a:defRPr sz="2700"/>
            </a:lvl3pPr>
            <a:lvl4pPr marL="1563924" indent="0">
              <a:buNone/>
              <a:defRPr sz="2300"/>
            </a:lvl4pPr>
            <a:lvl5pPr marL="2085234" indent="0">
              <a:buNone/>
              <a:defRPr sz="2300"/>
            </a:lvl5pPr>
            <a:lvl6pPr marL="2606541" indent="0">
              <a:buNone/>
              <a:defRPr sz="2300"/>
            </a:lvl6pPr>
            <a:lvl7pPr marL="3127849" indent="0">
              <a:buNone/>
              <a:defRPr sz="2300"/>
            </a:lvl7pPr>
            <a:lvl8pPr marL="3649157" indent="0">
              <a:buNone/>
              <a:defRPr sz="2300"/>
            </a:lvl8pPr>
            <a:lvl9pPr marL="417046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5914011"/>
            <a:ext cx="6415088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308" indent="0">
              <a:buNone/>
              <a:defRPr sz="1400"/>
            </a:lvl2pPr>
            <a:lvl3pPr marL="1042616" indent="0">
              <a:buNone/>
              <a:defRPr sz="1100"/>
            </a:lvl3pPr>
            <a:lvl4pPr marL="1563924" indent="0">
              <a:buNone/>
              <a:defRPr sz="1000"/>
            </a:lvl4pPr>
            <a:lvl5pPr marL="2085234" indent="0">
              <a:buNone/>
              <a:defRPr sz="1000"/>
            </a:lvl5pPr>
            <a:lvl6pPr marL="2606541" indent="0">
              <a:buNone/>
              <a:defRPr sz="1000"/>
            </a:lvl6pPr>
            <a:lvl7pPr marL="3127849" indent="0">
              <a:buNone/>
              <a:defRPr sz="1000"/>
            </a:lvl7pPr>
            <a:lvl8pPr marL="3649157" indent="0">
              <a:buNone/>
              <a:defRPr sz="1000"/>
            </a:lvl8pPr>
            <a:lvl9pPr marL="4170465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406CA7-FBFB-47F5-AB71-1E9C10666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9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302610"/>
            <a:ext cx="9622632" cy="1259417"/>
          </a:xfrm>
          <a:prstGeom prst="rect">
            <a:avLst/>
          </a:prstGeom>
        </p:spPr>
        <p:txBody>
          <a:bodyPr vert="horz" lIns="104261" tIns="52131" rIns="104261" bIns="52131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763185"/>
            <a:ext cx="9622632" cy="4986941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7003756"/>
            <a:ext cx="2494756" cy="402314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7003756"/>
            <a:ext cx="3385741" cy="402314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Master 2 CCN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7003756"/>
            <a:ext cx="2494756" cy="402314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C5BDAFE-F3FF-46A1-851D-58AF54FC6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8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104261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82" indent="-390982" algn="l" defTabSz="1042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25" indent="-325818" algn="l" defTabSz="10426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71" indent="-260654" algn="l" defTabSz="1042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78" indent="-260654" algn="l" defTabSz="10426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87" indent="-260654" algn="l" defTabSz="10426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194" indent="-260654" algn="l" defTabSz="1042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4" indent="-260654" algn="l" defTabSz="1042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12" indent="-260654" algn="l" defTabSz="1042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9" indent="-260654" algn="l" defTabSz="1042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8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6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4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4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41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9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7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5" algn="l" defTabSz="10426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.wikipedia.org/wiki/Apollo_Guidance_Compu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mation" TargetMode="External"/><Relationship Id="rId2" Type="http://schemas.openxmlformats.org/officeDocument/2006/relationships/hyperlink" Target="https://fr.wikipedia.org/w/index.php?title=Datamation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fr.wikipedia.org/wiki/Margaret_Hamilton_(scientifique)#cite_note-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1690018"/>
            <a:ext cx="9088041" cy="2424377"/>
          </a:xfrm>
        </p:spPr>
        <p:txBody>
          <a:bodyPr>
            <a:normAutofit/>
          </a:bodyPr>
          <a:lstStyle/>
          <a:p>
            <a:r>
              <a:rPr lang="fr-FR"/>
              <a:t>UE systèmes temps réel</a:t>
            </a:r>
            <a:br>
              <a:rPr lang="fr-FR"/>
            </a:b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1" y="4429522"/>
            <a:ext cx="9088041" cy="1652984"/>
          </a:xfrm>
        </p:spPr>
        <p:txBody>
          <a:bodyPr>
            <a:noAutofit/>
          </a:bodyPr>
          <a:lstStyle/>
          <a:p>
            <a:r>
              <a:rPr lang="fr-FR" sz="3200" b="1"/>
              <a:t>Frank Singhoff</a:t>
            </a:r>
            <a:br>
              <a:rPr lang="fr-FR" sz="3200" b="1"/>
            </a:br>
            <a:r>
              <a:rPr lang="fr-FR" sz="3200" b="1" smtClean="0"/>
              <a:t>Bureau </a:t>
            </a:r>
            <a:r>
              <a:rPr lang="fr-FR" sz="3200" b="1"/>
              <a:t>C-203</a:t>
            </a:r>
            <a:br>
              <a:rPr lang="fr-FR" sz="3200" b="1"/>
            </a:br>
            <a:r>
              <a:rPr lang="fr-FR" sz="3200" b="1"/>
              <a:t>Université de Brest, France</a:t>
            </a:r>
            <a:br>
              <a:rPr lang="fr-FR" sz="3200" b="1"/>
            </a:br>
            <a:r>
              <a:rPr lang="fr-FR" sz="3200" b="1"/>
              <a:t>Laboratoire Lab-STICC UMR CNRS 6285</a:t>
            </a:r>
            <a:br>
              <a:rPr lang="fr-FR" sz="3200" b="1"/>
            </a:br>
            <a:r>
              <a:rPr lang="fr-FR" sz="3200" b="1"/>
              <a:t>singhoff@univ-brest.fr</a:t>
            </a:r>
            <a:endParaRPr lang="en-US" sz="3200" b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F7C0A5-09BA-4B39-BBBD-F37C0BF4279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2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Systèmes temps réel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10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89806" y="4570338"/>
            <a:ext cx="246323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0" y="1763713"/>
            <a:ext cx="7020642" cy="5642357"/>
          </a:xfrm>
        </p:spPr>
      </p:pic>
    </p:spTree>
    <p:extLst>
      <p:ext uri="{BB962C8B-B14F-4D97-AF65-F5344CB8AC3E}">
        <p14:creationId xmlns:p14="http://schemas.microsoft.com/office/powerpoint/2010/main" val="2574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Supports et déroulement de cours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338" y="1815645"/>
            <a:ext cx="10225135" cy="4986941"/>
          </a:xfrm>
        </p:spPr>
        <p:txBody>
          <a:bodyPr>
            <a:noAutofit/>
          </a:bodyPr>
          <a:lstStyle/>
          <a:p>
            <a:r>
              <a:rPr lang="fr-FR" sz="2800" dirty="0" smtClean="0"/>
              <a:t>Support de CM, TD et TP :</a:t>
            </a:r>
          </a:p>
          <a:p>
            <a:pPr marL="521307" lvl="1" indent="0">
              <a:buNone/>
            </a:pPr>
            <a:r>
              <a:rPr lang="fr-FR" sz="2400" dirty="0"/>
              <a:t>http://beru.univ-brest.fr/~singhoff/ENS/UE_temps_reel/</a:t>
            </a:r>
            <a:endParaRPr lang="fr-FR" sz="2400" dirty="0" smtClean="0"/>
          </a:p>
          <a:p>
            <a:r>
              <a:rPr lang="fr-FR" sz="2800" dirty="0" smtClean="0"/>
              <a:t>Déroulement des CM :</a:t>
            </a:r>
          </a:p>
          <a:p>
            <a:pPr lvl="1"/>
            <a:r>
              <a:rPr lang="fr-FR" sz="2400" dirty="0" smtClean="0"/>
              <a:t>CM enregistrés à écouter AVANT la séance de CM</a:t>
            </a:r>
          </a:p>
          <a:p>
            <a:pPr lvl="1"/>
            <a:r>
              <a:rPr lang="fr-FR" sz="2400" dirty="0" smtClean="0"/>
              <a:t>Lors de la séance de CM : planches importantes, questions, voire exercices</a:t>
            </a:r>
          </a:p>
          <a:p>
            <a:pPr lvl="1"/>
            <a:r>
              <a:rPr lang="fr-FR" sz="2400" dirty="0" smtClean="0"/>
              <a:t>Avec un navigateur web :</a:t>
            </a:r>
          </a:p>
          <a:p>
            <a:pPr marL="521307" lvl="1" indent="0">
              <a:buNone/>
            </a:pPr>
            <a:r>
              <a:rPr lang="fr-FR" sz="2400" dirty="0" smtClean="0"/>
              <a:t>http</a:t>
            </a:r>
            <a:r>
              <a:rPr lang="fr-FR" sz="2400" dirty="0"/>
              <a:t>://beru.univ-brest.fr/svn/AUDIO_LECTURE/Master1-UE_STR/</a:t>
            </a:r>
            <a:endParaRPr lang="fr-FR" sz="2400" dirty="0" smtClean="0"/>
          </a:p>
          <a:p>
            <a:pPr marL="1042617" lvl="2" indent="0">
              <a:buNone/>
            </a:pPr>
            <a:r>
              <a:rPr lang="fr-FR" sz="2400" dirty="0" smtClean="0"/>
              <a:t>Login = invite</a:t>
            </a:r>
          </a:p>
          <a:p>
            <a:pPr marL="1042617" lvl="2" indent="0">
              <a:buNone/>
            </a:pPr>
            <a:r>
              <a:rPr lang="fr-FR" sz="2400" dirty="0" smtClean="0"/>
              <a:t>Mot de passe= invite</a:t>
            </a:r>
          </a:p>
          <a:p>
            <a:pPr lvl="1"/>
            <a:r>
              <a:rPr lang="fr-FR" sz="2400" dirty="0"/>
              <a:t>R</a:t>
            </a:r>
            <a:r>
              <a:rPr lang="fr-FR" sz="2400" dirty="0" smtClean="0"/>
              <a:t>écupérer les fichiers zip (fichiers audio) et </a:t>
            </a:r>
            <a:r>
              <a:rPr lang="fr-FR" sz="2400" dirty="0" err="1" smtClean="0"/>
              <a:t>pdf</a:t>
            </a:r>
            <a:r>
              <a:rPr lang="fr-FR" sz="2400" dirty="0" smtClean="0"/>
              <a:t> (support de CM) depuis ce serveur </a:t>
            </a:r>
            <a:endParaRPr lang="en-GB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Master </a:t>
            </a:r>
            <a:r>
              <a:rPr lang="fr-FR" dirty="0"/>
              <a:t>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6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livres sur </a:t>
            </a:r>
            <a:br>
              <a:rPr lang="fr-FR" dirty="0" smtClean="0"/>
            </a:br>
            <a:r>
              <a:rPr lang="fr-FR" dirty="0" smtClean="0"/>
              <a:t>les systèmes </a:t>
            </a:r>
            <a:r>
              <a:rPr lang="fr-FR" dirty="0"/>
              <a:t>temps réel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590" y="1959661"/>
            <a:ext cx="9851875" cy="4986941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Introduction </a:t>
            </a:r>
            <a:r>
              <a:rPr lang="en-US" sz="2000" b="1" dirty="0"/>
              <a:t>aux </a:t>
            </a:r>
            <a:r>
              <a:rPr lang="en-US" sz="2000" b="1" dirty="0" err="1"/>
              <a:t>systèmes</a:t>
            </a:r>
            <a:r>
              <a:rPr lang="en-US" sz="2000" b="1" dirty="0"/>
              <a:t> temps </a:t>
            </a:r>
            <a:r>
              <a:rPr lang="en-US" sz="2000" b="1" dirty="0" err="1"/>
              <a:t>réel</a:t>
            </a:r>
            <a:r>
              <a:rPr lang="en-US" sz="2000" b="1" dirty="0"/>
              <a:t>. </a:t>
            </a:r>
            <a:r>
              <a:rPr lang="en-US" sz="2000" dirty="0"/>
              <a:t>I. </a:t>
            </a:r>
            <a:r>
              <a:rPr lang="en-US" sz="2000" dirty="0" err="1" smtClean="0"/>
              <a:t>Demeure</a:t>
            </a:r>
            <a:r>
              <a:rPr lang="en-US" sz="2000" dirty="0"/>
              <a:t>,</a:t>
            </a:r>
            <a:r>
              <a:rPr lang="en-US" sz="2000" dirty="0" smtClean="0"/>
              <a:t> C</a:t>
            </a:r>
            <a:r>
              <a:rPr lang="en-US" sz="2000" dirty="0"/>
              <a:t>. Bonnet. Collection </a:t>
            </a:r>
            <a:r>
              <a:rPr lang="en-US" sz="2000" dirty="0" err="1"/>
              <a:t>pédagogique</a:t>
            </a:r>
            <a:r>
              <a:rPr lang="en-US" sz="2000" dirty="0"/>
              <a:t> de </a:t>
            </a:r>
            <a:r>
              <a:rPr lang="en-US" sz="2000" dirty="0" err="1"/>
              <a:t>télécommunications</a:t>
            </a:r>
            <a:r>
              <a:rPr lang="en-US" sz="2000" dirty="0"/>
              <a:t>, </a:t>
            </a:r>
            <a:r>
              <a:rPr lang="en-US" sz="2000" dirty="0" smtClean="0"/>
              <a:t>Hermès, </a:t>
            </a:r>
            <a:r>
              <a:rPr lang="en-US" sz="2000" dirty="0" err="1" smtClean="0"/>
              <a:t>Septembre</a:t>
            </a:r>
            <a:r>
              <a:rPr lang="en-US" sz="2000" dirty="0" smtClean="0"/>
              <a:t> </a:t>
            </a:r>
            <a:r>
              <a:rPr lang="en-US" sz="2000" dirty="0"/>
              <a:t>1999</a:t>
            </a:r>
            <a:r>
              <a:rPr lang="en-US" sz="2000" dirty="0" smtClean="0"/>
              <a:t>.</a:t>
            </a:r>
          </a:p>
          <a:p>
            <a:endParaRPr lang="fr-FR" sz="1000" b="1" dirty="0" smtClean="0"/>
          </a:p>
          <a:p>
            <a:r>
              <a:rPr lang="fr-FR" sz="2000" b="1" dirty="0" smtClean="0"/>
              <a:t>Introduction </a:t>
            </a:r>
            <a:r>
              <a:rPr lang="fr-FR" sz="2000" b="1" dirty="0"/>
              <a:t>aux systèmes embarqués temps réel - Fondamentaux et études de cas: Conception et mise en </a:t>
            </a:r>
            <a:r>
              <a:rPr lang="fr-FR" sz="2000" b="1" dirty="0" smtClean="0"/>
              <a:t>œuvre</a:t>
            </a:r>
            <a:r>
              <a:rPr lang="fr-FR" sz="2000" b="1" dirty="0"/>
              <a:t>. </a:t>
            </a:r>
            <a:r>
              <a:rPr lang="fr-FR" sz="2000" dirty="0"/>
              <a:t>Emmanuel </a:t>
            </a:r>
            <a:r>
              <a:rPr lang="fr-FR" sz="2000" dirty="0" err="1"/>
              <a:t>Grolleau</a:t>
            </a:r>
            <a:r>
              <a:rPr lang="fr-FR" sz="2000" dirty="0"/>
              <a:t>, Jérôme Hugues,  Yassine </a:t>
            </a:r>
            <a:r>
              <a:rPr lang="fr-FR" sz="2000" dirty="0" err="1"/>
              <a:t>Ouhammou</a:t>
            </a:r>
            <a:r>
              <a:rPr lang="fr-FR" sz="2000" dirty="0"/>
              <a:t>, Henri Bauer. octobre 2018. </a:t>
            </a:r>
            <a:r>
              <a:rPr lang="fr-FR" sz="2000" dirty="0" err="1"/>
              <a:t>Dunod</a:t>
            </a:r>
            <a:r>
              <a:rPr lang="fr-FR" sz="2000" dirty="0"/>
              <a:t>.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Building </a:t>
            </a:r>
            <a:r>
              <a:rPr lang="en-US" sz="2000" b="1" dirty="0"/>
              <a:t>Parallel, Embedded, </a:t>
            </a:r>
            <a:r>
              <a:rPr lang="en-US" sz="2000" b="1" dirty="0" smtClean="0"/>
              <a:t>and Real-Time </a:t>
            </a:r>
            <a:r>
              <a:rPr lang="en-US" sz="2000" b="1" dirty="0"/>
              <a:t>Applications with Ada. </a:t>
            </a:r>
            <a:r>
              <a:rPr lang="en-US" sz="2000" dirty="0"/>
              <a:t>J. W. McCormick, F. </a:t>
            </a:r>
            <a:r>
              <a:rPr lang="en-US" sz="2000" dirty="0" err="1"/>
              <a:t>Singhoff</a:t>
            </a:r>
            <a:r>
              <a:rPr lang="en-US" sz="2000" dirty="0"/>
              <a:t>, </a:t>
            </a:r>
            <a:r>
              <a:rPr lang="en-US" sz="2000" dirty="0" smtClean="0"/>
              <a:t>J. </a:t>
            </a:r>
            <a:r>
              <a:rPr lang="en-US" sz="2000" dirty="0" err="1" smtClean="0"/>
              <a:t>Hugues</a:t>
            </a:r>
            <a:r>
              <a:rPr lang="en-US" sz="2000" dirty="0"/>
              <a:t>. Cambridge University Press, 2010.</a:t>
            </a:r>
          </a:p>
          <a:p>
            <a:endParaRPr lang="en-US" sz="1000" b="1" dirty="0" smtClean="0"/>
          </a:p>
          <a:p>
            <a:r>
              <a:rPr lang="en-US" sz="2000" b="1" dirty="0" err="1" smtClean="0"/>
              <a:t>Ordonnancement</a:t>
            </a:r>
            <a:r>
              <a:rPr lang="en-US" sz="2000" b="1" dirty="0" smtClean="0"/>
              <a:t> </a:t>
            </a:r>
            <a:r>
              <a:rPr lang="en-US" sz="2000" b="1" dirty="0"/>
              <a:t>temps </a:t>
            </a:r>
            <a:r>
              <a:rPr lang="en-US" sz="2000" b="1" dirty="0" err="1"/>
              <a:t>réel</a:t>
            </a:r>
            <a:r>
              <a:rPr lang="en-US" sz="2000" b="1" dirty="0"/>
              <a:t>. </a:t>
            </a:r>
            <a:r>
              <a:rPr lang="en-US" sz="2000" dirty="0" smtClean="0"/>
              <a:t>F. </a:t>
            </a:r>
            <a:r>
              <a:rPr lang="en-US" sz="2000" dirty="0" err="1" smtClean="0"/>
              <a:t>Cottet</a:t>
            </a:r>
            <a:r>
              <a:rPr lang="en-US" sz="2000" dirty="0"/>
              <a:t>, J. Delacroix, C. </a:t>
            </a:r>
            <a:r>
              <a:rPr lang="en-US" sz="2000" smtClean="0"/>
              <a:t>Kaiser, </a:t>
            </a:r>
            <a:r>
              <a:rPr lang="en-US" sz="2000" dirty="0"/>
              <a:t>Z. </a:t>
            </a:r>
            <a:r>
              <a:rPr lang="en-US" sz="2000" dirty="0" err="1"/>
              <a:t>Mammeri</a:t>
            </a:r>
            <a:r>
              <a:rPr lang="en-US" sz="2000" dirty="0"/>
              <a:t>. Hermès, 2000</a:t>
            </a:r>
            <a:r>
              <a:rPr lang="en-US" sz="2000" dirty="0" smtClean="0"/>
              <a:t>.</a:t>
            </a:r>
          </a:p>
          <a:p>
            <a:endParaRPr lang="fr-FR" sz="1000" dirty="0"/>
          </a:p>
          <a:p>
            <a:r>
              <a:rPr lang="fr-FR" sz="2000" b="1" dirty="0"/>
              <a:t>Ordonnancement </a:t>
            </a:r>
            <a:r>
              <a:rPr lang="fr-FR" sz="2000" b="1" dirty="0" smtClean="0"/>
              <a:t>dans les systèmes temps réel. </a:t>
            </a:r>
            <a:r>
              <a:rPr lang="fr-FR" sz="2000" dirty="0"/>
              <a:t>Maryline </a:t>
            </a:r>
            <a:r>
              <a:rPr lang="fr-FR" sz="2000" dirty="0" err="1" smtClean="0"/>
              <a:t>Chetto</a:t>
            </a:r>
            <a:r>
              <a:rPr lang="fr-FR" sz="2000" dirty="0" smtClean="0"/>
              <a:t>. 2014. ISTE éditions.</a:t>
            </a:r>
            <a:endParaRPr lang="fr-FR" sz="2000" dirty="0"/>
          </a:p>
          <a:p>
            <a:endParaRPr lang="en-US" sz="1000" dirty="0" smtClean="0"/>
          </a:p>
          <a:p>
            <a:r>
              <a:rPr lang="en-US" sz="2000" b="1" dirty="0" err="1" smtClean="0"/>
              <a:t>Réseaux</a:t>
            </a:r>
            <a:r>
              <a:rPr lang="en-US" sz="2000" b="1" dirty="0" smtClean="0"/>
              <a:t> </a:t>
            </a:r>
            <a:r>
              <a:rPr lang="en-US" sz="2000" b="1" dirty="0"/>
              <a:t>de Petri: Les </a:t>
            </a:r>
            <a:r>
              <a:rPr lang="en-US" sz="2000" b="1" dirty="0" err="1"/>
              <a:t>réseaux</a:t>
            </a:r>
            <a:r>
              <a:rPr lang="en-US" sz="2000" b="1" dirty="0"/>
              <a:t> de </a:t>
            </a:r>
            <a:r>
              <a:rPr lang="en-US" sz="2000" b="1" dirty="0" smtClean="0"/>
              <a:t>Petri, un </a:t>
            </a:r>
            <a:r>
              <a:rPr lang="en-US" sz="2000" b="1" dirty="0" err="1"/>
              <a:t>outil</a:t>
            </a:r>
            <a:r>
              <a:rPr lang="en-US" sz="2000" b="1" dirty="0"/>
              <a:t> de </a:t>
            </a:r>
            <a:r>
              <a:rPr lang="en-US" sz="2000" b="1" dirty="0" err="1" smtClean="0"/>
              <a:t>modélisation</a:t>
            </a:r>
            <a:r>
              <a:rPr lang="en-US" sz="2000" b="1" dirty="0" smtClean="0"/>
              <a:t>. </a:t>
            </a:r>
            <a:r>
              <a:rPr lang="en-US" sz="2000" dirty="0" smtClean="0"/>
              <a:t>Annie </a:t>
            </a:r>
            <a:r>
              <a:rPr lang="en-US" sz="2000" dirty="0" err="1"/>
              <a:t>Choquet-Geniet</a:t>
            </a:r>
            <a:r>
              <a:rPr lang="en-US" sz="2000" dirty="0"/>
              <a:t>. Collection Sciences Sup, </a:t>
            </a:r>
            <a:r>
              <a:rPr lang="en-US" sz="2000" dirty="0" err="1"/>
              <a:t>Dunod</a:t>
            </a:r>
            <a:r>
              <a:rPr lang="en-US" sz="2000" dirty="0"/>
              <a:t>, 2006.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2"/>
          <p:cNvSpPr>
            <a:spLocks noGrp="1"/>
          </p:cNvSpPr>
          <p:nvPr>
            <p:ph type="title"/>
          </p:nvPr>
        </p:nvSpPr>
        <p:spPr>
          <a:xfrm>
            <a:off x="-698368" y="69967"/>
            <a:ext cx="9622632" cy="125941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/>
              <a:t>PLATO </a:t>
            </a:r>
            <a:r>
              <a:rPr lang="fr-FR" dirty="0" smtClean="0"/>
              <a:t>(</a:t>
            </a:r>
            <a:r>
              <a:rPr lang="en-US" dirty="0" err="1"/>
              <a:t>PLAnetary</a:t>
            </a:r>
            <a:r>
              <a:rPr lang="en-US" dirty="0"/>
              <a:t> Transits and Oscillations of </a:t>
            </a:r>
            <a:r>
              <a:rPr lang="en-US" dirty="0" smtClean="0"/>
              <a:t>stars)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123" name="Espace réservé du contenu 3"/>
          <p:cNvSpPr>
            <a:spLocks noGrp="1"/>
          </p:cNvSpPr>
          <p:nvPr>
            <p:ph idx="1"/>
          </p:nvPr>
        </p:nvSpPr>
        <p:spPr>
          <a:xfrm>
            <a:off x="305346" y="1954414"/>
            <a:ext cx="9452622" cy="49921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Char char="p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Mission</a:t>
            </a:r>
          </a:p>
          <a:p>
            <a:pPr lvl="1" eaLnBrk="1" hangingPunct="1">
              <a:buFont typeface="Wingdings" charset="0"/>
              <a:buChar char="p"/>
              <a:defRPr/>
            </a:pPr>
            <a:r>
              <a:rPr lang="en-US" dirty="0" smtClean="0"/>
              <a:t>26 </a:t>
            </a:r>
            <a:r>
              <a:rPr lang="en-US" dirty="0"/>
              <a:t>cameras to study terrestrial exoplanets in orbits up to the habitable zone of Sun-like stars. </a:t>
            </a:r>
            <a:endParaRPr lang="en-US" dirty="0" smtClean="0"/>
          </a:p>
          <a:p>
            <a:pPr lvl="1" eaLnBrk="1" hangingPunct="1">
              <a:buFont typeface="Wingdings" charset="0"/>
              <a:buChar char="p"/>
              <a:defRPr/>
            </a:pP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the sizes of exoplanets and discover </a:t>
            </a:r>
            <a:r>
              <a:rPr lang="en-US" dirty="0" err="1"/>
              <a:t>exomoons</a:t>
            </a:r>
            <a:r>
              <a:rPr lang="en-US" dirty="0"/>
              <a:t> and rings around them. </a:t>
            </a:r>
          </a:p>
          <a:p>
            <a:pPr>
              <a:defRPr/>
            </a:pPr>
            <a:r>
              <a:rPr lang="en-US" dirty="0" smtClean="0"/>
              <a:t>Launch</a:t>
            </a:r>
            <a:r>
              <a:rPr lang="en-US" b="1" dirty="0" smtClean="0"/>
              <a:t> </a:t>
            </a:r>
            <a:r>
              <a:rPr lang="en-US" dirty="0" smtClean="0"/>
              <a:t>planned for 2026 from French Guiana, Ariane 6</a:t>
            </a:r>
          </a:p>
          <a:p>
            <a:pPr>
              <a:defRPr/>
            </a:pPr>
            <a:r>
              <a:rPr lang="en-US" dirty="0" smtClean="0"/>
              <a:t>Orbit around Sun-Earth Lagrange point L2</a:t>
            </a:r>
          </a:p>
          <a:p>
            <a:pPr>
              <a:defRPr/>
            </a:pPr>
            <a:r>
              <a:rPr lang="en-US" dirty="0" smtClean="0"/>
              <a:t>Critical Design Review ?</a:t>
            </a:r>
          </a:p>
        </p:txBody>
      </p:sp>
      <p:sp>
        <p:nvSpPr>
          <p:cNvPr id="717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085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8657" indent="-31486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45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9472" indent="-251894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4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260" indent="-251894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7049" indent="-251894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70838" indent="-251894" defTabSz="4950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74626" indent="-251894" defTabSz="4950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78415" indent="-251894" defTabSz="4950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82204" indent="-251894" defTabSz="4950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73F1FD-9486-4489-9242-5427C16918E6}" type="slidenum">
              <a:rPr lang="fr-FR" altLang="fr-FR" sz="1322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322">
              <a:latin typeface="Verdana" panose="020B0604030504040204" pitchFamily="34" charset="0"/>
            </a:endParaRPr>
          </a:p>
        </p:txBody>
      </p:sp>
      <p:pic>
        <p:nvPicPr>
          <p:cNvPr id="7173" name="Google Shape;85;p1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0" y="150430"/>
            <a:ext cx="2044802" cy="190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oogle Shape;85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88" y="48977"/>
            <a:ext cx="2044802" cy="190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08374" y="302610"/>
            <a:ext cx="9622632" cy="12594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PLATO (</a:t>
            </a:r>
            <a:r>
              <a:rPr lang="en-US" dirty="0" err="1" smtClean="0"/>
              <a:t>PLAnetary</a:t>
            </a:r>
            <a:r>
              <a:rPr lang="en-US" dirty="0" smtClean="0"/>
              <a:t> Transits and Oscillations of stars)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AADL Tutorial -- HILT'14</a:t>
            </a:r>
            <a:endParaRPr lang="fr-FR"/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818657" indent="-314868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259472" indent="-251894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763260" indent="-251894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267049" indent="-251894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770838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274626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778415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282204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1CC06B-F205-41A5-BE1A-CCC0D0F0D9F0}" type="slidenum">
              <a:rPr lang="fr-FR" altLang="fr-FR" sz="1322"/>
              <a:pPr/>
              <a:t>14</a:t>
            </a:fld>
            <a:endParaRPr lang="fr-FR" altLang="fr-FR" sz="1322"/>
          </a:p>
        </p:txBody>
      </p:sp>
      <p:pic>
        <p:nvPicPr>
          <p:cNvPr id="9222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8" y="1945100"/>
            <a:ext cx="8980341" cy="53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26206"/>
            <a:ext cx="6571706" cy="22809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PLATO (</a:t>
            </a:r>
            <a:r>
              <a:rPr lang="en-US" dirty="0" err="1" smtClean="0"/>
              <a:t>PLAnetary</a:t>
            </a:r>
            <a:r>
              <a:rPr lang="en-US" dirty="0" smtClean="0"/>
              <a:t> Transits and Oscillations of stars)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5735" y="4651096"/>
            <a:ext cx="5578167" cy="186638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 camera of the PLATO </a:t>
            </a:r>
            <a:r>
              <a:rPr lang="fr-FR" dirty="0" err="1" smtClean="0"/>
              <a:t>spacecraft</a:t>
            </a:r>
            <a:endParaRPr lang="fr-FR" dirty="0"/>
          </a:p>
        </p:txBody>
      </p:sp>
      <p:sp>
        <p:nvSpPr>
          <p:cNvPr id="102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818657" indent="-314868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259472" indent="-251894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763260" indent="-251894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267049" indent="-251894"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770838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274626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778415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282204" indent="-251894" defTabSz="495043" eaLnBrk="0" fontAlgn="base" hangingPunct="0">
              <a:spcBef>
                <a:spcPct val="0"/>
              </a:spcBef>
              <a:spcAft>
                <a:spcPct val="0"/>
              </a:spcAft>
              <a:defRPr sz="3526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30667C-C74C-4CA6-B86B-1C64548F2D9C}" type="slidenum">
              <a:rPr lang="fr-FR" altLang="fr-FR" sz="1322"/>
              <a:pPr/>
              <a:t>15</a:t>
            </a:fld>
            <a:endParaRPr lang="fr-FR" altLang="fr-FR" sz="1322"/>
          </a:p>
        </p:txBody>
      </p:sp>
      <p:pic>
        <p:nvPicPr>
          <p:cNvPr id="10245" name="Google Shape;85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89" y="53368"/>
            <a:ext cx="2044803" cy="190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" y="1715957"/>
            <a:ext cx="3353196" cy="56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5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006" y="306109"/>
            <a:ext cx="9067800" cy="7748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PLATO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5355" y="1715956"/>
            <a:ext cx="3344451" cy="5039415"/>
          </a:xfrm>
        </p:spPr>
        <p:txBody>
          <a:bodyPr/>
          <a:lstStyle/>
          <a:p>
            <a:pPr>
              <a:defRPr/>
            </a:pPr>
            <a:r>
              <a:rPr lang="fr-FR" sz="2204" dirty="0"/>
              <a:t>Help CDR (Critical Design </a:t>
            </a:r>
            <a:r>
              <a:rPr lang="fr-FR" sz="2204" dirty="0" err="1"/>
              <a:t>Review</a:t>
            </a:r>
            <a:r>
              <a:rPr lang="fr-FR" sz="2204" dirty="0"/>
              <a:t>)</a:t>
            </a:r>
          </a:p>
          <a:p>
            <a:pPr>
              <a:defRPr/>
            </a:pPr>
            <a:endParaRPr lang="fr-FR" sz="2204" dirty="0"/>
          </a:p>
          <a:p>
            <a:pPr>
              <a:defRPr/>
            </a:pPr>
            <a:r>
              <a:rPr lang="fr-FR" sz="2204" dirty="0"/>
              <a:t>About 1,1k </a:t>
            </a:r>
            <a:r>
              <a:rPr lang="fr-FR" sz="2204" dirty="0" err="1"/>
              <a:t>lines</a:t>
            </a:r>
            <a:r>
              <a:rPr lang="fr-FR" sz="2204" dirty="0"/>
              <a:t> of AADL model</a:t>
            </a:r>
          </a:p>
          <a:p>
            <a:pPr>
              <a:defRPr/>
            </a:pPr>
            <a:endParaRPr lang="fr-FR" sz="2204" dirty="0"/>
          </a:p>
          <a:p>
            <a:pPr>
              <a:defRPr/>
            </a:pPr>
            <a:r>
              <a:rPr lang="fr-FR" sz="2204" dirty="0"/>
              <a:t>26 cameras</a:t>
            </a:r>
          </a:p>
          <a:p>
            <a:pPr>
              <a:defRPr/>
            </a:pPr>
            <a:r>
              <a:rPr lang="fr-FR" sz="2204" dirty="0"/>
              <a:t>2 </a:t>
            </a:r>
            <a:r>
              <a:rPr lang="fr-FR" sz="2204" dirty="0" err="1"/>
              <a:t>cores</a:t>
            </a:r>
            <a:r>
              <a:rPr lang="fr-FR" sz="2204" dirty="0"/>
              <a:t> + L1/L2 caches</a:t>
            </a:r>
          </a:p>
          <a:p>
            <a:pPr>
              <a:defRPr/>
            </a:pPr>
            <a:r>
              <a:rPr lang="fr-FR" sz="2204" dirty="0"/>
              <a:t>34 threads, 23 datas</a:t>
            </a:r>
          </a:p>
          <a:p>
            <a:pPr>
              <a:defRPr/>
            </a:pPr>
            <a:r>
              <a:rPr lang="fr-FR" sz="2204" dirty="0"/>
              <a:t>107 components</a:t>
            </a:r>
          </a:p>
          <a:p>
            <a:pPr>
              <a:defRPr/>
            </a:pPr>
            <a:r>
              <a:rPr lang="fr-FR" sz="2204" dirty="0"/>
              <a:t>560 </a:t>
            </a:r>
            <a:r>
              <a:rPr lang="fr-FR" sz="2204" dirty="0" err="1"/>
              <a:t>property</a:t>
            </a:r>
            <a:r>
              <a:rPr lang="fr-FR" sz="2204" dirty="0"/>
              <a:t> associations</a:t>
            </a:r>
          </a:p>
          <a:p>
            <a:pPr>
              <a:defRPr/>
            </a:pPr>
            <a:endParaRPr lang="fr-FR" sz="2204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2006" y="6884811"/>
            <a:ext cx="2350911" cy="503767"/>
          </a:xfrm>
        </p:spPr>
        <p:txBody>
          <a:bodyPr/>
          <a:lstStyle/>
          <a:p>
            <a:pPr algn="l">
              <a:defRPr/>
            </a:pPr>
            <a:r>
              <a:rPr lang="fr-FR" altLang="fr-FR" sz="1102"/>
              <a:t> page </a:t>
            </a:r>
            <a:fld id="{928F07C0-22BB-43A4-A512-CAB867A7BC23}" type="slidenum">
              <a:rPr lang="fr-FR" altLang="fr-FR" sz="1102"/>
              <a:pPr algn="l">
                <a:defRPr/>
              </a:pPr>
              <a:t>16</a:t>
            </a:fld>
            <a:endParaRPr lang="fr-FR" altLang="fr-FR" sz="1102"/>
          </a:p>
        </p:txBody>
      </p:sp>
      <p:pic>
        <p:nvPicPr>
          <p:cNvPr id="11269" name="Google Shape;85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71" y="337595"/>
            <a:ext cx="1310144" cy="12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7" y="1908367"/>
            <a:ext cx="5887773" cy="496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3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Systèmes temps réel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Master 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2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4500" i="1" dirty="0" smtClean="0"/>
              <a:t>"</a:t>
            </a:r>
            <a:r>
              <a:rPr lang="fr-FR" sz="4500" i="1" dirty="0"/>
              <a:t>En informatique temps réel, le comportement correct d’un </a:t>
            </a:r>
            <a:r>
              <a:rPr lang="fr-FR" sz="4500" i="1" dirty="0" smtClean="0"/>
              <a:t>système dépend</a:t>
            </a:r>
            <a:r>
              <a:rPr lang="fr-FR" sz="4500" i="1" dirty="0"/>
              <a:t>, non seulement des résultats logiques des traitements, mais </a:t>
            </a:r>
            <a:r>
              <a:rPr lang="fr-FR" sz="4500" i="1" dirty="0" smtClean="0"/>
              <a:t>aussi du </a:t>
            </a:r>
            <a:r>
              <a:rPr lang="fr-FR" sz="4500" i="1" dirty="0"/>
              <a:t>temps auquel les résultats sont produits" </a:t>
            </a:r>
            <a:r>
              <a:rPr lang="fr-FR" sz="4500" dirty="0"/>
              <a:t>[STA 88</a:t>
            </a:r>
            <a:r>
              <a:rPr lang="fr-FR" sz="4500" dirty="0" smtClean="0"/>
              <a:t>].</a:t>
            </a:r>
          </a:p>
          <a:p>
            <a:endParaRPr lang="fr-FR" sz="4500" dirty="0"/>
          </a:p>
          <a:p>
            <a:r>
              <a:rPr lang="fr-FR" sz="4500" b="1" dirty="0" smtClean="0"/>
              <a:t>Objectifs</a:t>
            </a:r>
            <a:r>
              <a:rPr lang="fr-FR" sz="4500" dirty="0" smtClean="0"/>
              <a:t> </a:t>
            </a:r>
          </a:p>
          <a:p>
            <a:pPr lvl="1"/>
            <a:r>
              <a:rPr lang="fr-FR" sz="4500" dirty="0" smtClean="0"/>
              <a:t>Déterminisme </a:t>
            </a:r>
            <a:r>
              <a:rPr lang="fr-FR" sz="4500" dirty="0"/>
              <a:t>logique : les mêmes entrées appliquées au </a:t>
            </a:r>
            <a:r>
              <a:rPr lang="fr-FR" sz="4500" dirty="0" smtClean="0"/>
              <a:t>système  </a:t>
            </a:r>
            <a:r>
              <a:rPr lang="fr-FR" sz="4500" dirty="0"/>
              <a:t>produisent les mêmes </a:t>
            </a:r>
            <a:r>
              <a:rPr lang="fr-FR" sz="4500" dirty="0" smtClean="0"/>
              <a:t>résultats.</a:t>
            </a:r>
          </a:p>
          <a:p>
            <a:pPr lvl="1"/>
            <a:r>
              <a:rPr lang="fr-FR" sz="4500" dirty="0" smtClean="0"/>
              <a:t>Déterminisme </a:t>
            </a:r>
            <a:r>
              <a:rPr lang="fr-FR" sz="4500" dirty="0"/>
              <a:t>temporel : respect des contraintes temporelles (ex  </a:t>
            </a:r>
            <a:r>
              <a:rPr lang="fr-FR" sz="4500" dirty="0" smtClean="0"/>
              <a:t>échéance).</a:t>
            </a:r>
          </a:p>
          <a:p>
            <a:pPr lvl="1"/>
            <a:r>
              <a:rPr lang="fr-FR" sz="4500" dirty="0" smtClean="0"/>
              <a:t>Fiabilité </a:t>
            </a:r>
            <a:r>
              <a:rPr lang="fr-FR" sz="4500" dirty="0"/>
              <a:t>: le système répond à des contraintes de </a:t>
            </a:r>
            <a:r>
              <a:rPr lang="fr-FR" sz="4500" dirty="0" smtClean="0"/>
              <a:t>disponibilité (</a:t>
            </a:r>
            <a:r>
              <a:rPr lang="fr-FR" sz="4500" dirty="0" err="1" smtClean="0"/>
              <a:t>ﬁabilité</a:t>
            </a:r>
            <a:r>
              <a:rPr lang="fr-FR" sz="4500" dirty="0" smtClean="0"/>
              <a:t> </a:t>
            </a:r>
            <a:r>
              <a:rPr lang="fr-FR" sz="4500" dirty="0"/>
              <a:t>du logiciel et du matériel).</a:t>
            </a:r>
          </a:p>
          <a:p>
            <a:pPr marL="0" indent="0">
              <a:buNone/>
            </a:pPr>
            <a:endParaRPr lang="fr-FR" sz="4500" dirty="0" smtClean="0"/>
          </a:p>
          <a:p>
            <a:pPr marL="0" indent="0">
              <a:buNone/>
            </a:pPr>
            <a:r>
              <a:rPr lang="fr-FR" sz="4500" dirty="0" smtClean="0"/>
              <a:t>=</a:t>
            </a:r>
            <a:r>
              <a:rPr lang="fr-FR" sz="4500" dirty="0"/>
              <a:t>⇒ Système prédictible : on cherche à déterminer a priori si le </a:t>
            </a:r>
            <a:r>
              <a:rPr lang="fr-FR" sz="4500" dirty="0" smtClean="0"/>
              <a:t>système va </a:t>
            </a:r>
            <a:r>
              <a:rPr lang="fr-FR" sz="4500" dirty="0"/>
              <a:t>répondre aux exigences temporelles.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5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Systèmes temps réel</a:t>
            </a:r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26" y="1690018"/>
            <a:ext cx="4198106" cy="47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upload.wikimedia.org/wikipedia/commons/thumb/e/e2/Dsky.jpg/220px-D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86" y="3850258"/>
            <a:ext cx="3710437" cy="34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thumb/d/da/Apollo_Lunar_Module_Inside_View.jpg/800px-Apollo_Lunar_Module_Inside_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6" y="1690018"/>
            <a:ext cx="3996512" cy="53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Systèmes temps réel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666" y="1618010"/>
            <a:ext cx="5675411" cy="5373511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smtClean="0">
                <a:hlinkClick r:id="rId2" tooltip="Apollo Guidance Computer"/>
              </a:rPr>
              <a:t>Apollo Guidance Computer</a:t>
            </a:r>
            <a:r>
              <a:rPr lang="fr-FR" sz="3200" dirty="0" smtClean="0"/>
              <a:t> (AGC), un des premiers systèmes temps réel</a:t>
            </a:r>
          </a:p>
          <a:p>
            <a:r>
              <a:rPr lang="fr-FR" sz="3200" dirty="0" smtClean="0"/>
              <a:t>Responsable de la qualité : Margaret Hamilton</a:t>
            </a:r>
          </a:p>
          <a:p>
            <a:r>
              <a:rPr lang="fr-FR" sz="3200" dirty="0" smtClean="0"/>
              <a:t>65000 SLOC en assembleur</a:t>
            </a:r>
          </a:p>
          <a:p>
            <a:r>
              <a:rPr lang="fr-FR" sz="3200" dirty="0" smtClean="0"/>
              <a:t>Probablement le premier système d’exploitation à priorité fixe =&gt; gestion de l’alarme radar lors de la descente d’Apollo 11 sur la lune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82" y="1483930"/>
            <a:ext cx="3569781" cy="40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upload.wikimedia.org/wikipedia/commons/thumb/e/e2/Dsky.jpg/220px-D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42" y="4066282"/>
            <a:ext cx="3163233" cy="29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Systèmes temps réel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338" y="1763183"/>
            <a:ext cx="7776864" cy="5471451"/>
          </a:xfrm>
        </p:spPr>
        <p:txBody>
          <a:bodyPr>
            <a:normAutofit fontScale="77500" lnSpcReduction="20000"/>
          </a:bodyPr>
          <a:lstStyle/>
          <a:p>
            <a:r>
              <a:rPr lang="fr-FR"/>
              <a:t>« Suite à une erreur dans le manuel </a:t>
            </a:r>
            <a:r>
              <a:rPr lang="fr-FR" smtClean="0"/>
              <a:t>… toutes </a:t>
            </a:r>
            <a:r>
              <a:rPr lang="fr-FR"/>
              <a:t>les tâches liées à l'atterrissage tout en </a:t>
            </a:r>
            <a:r>
              <a:rPr lang="fr-FR">
                <a:solidFill>
                  <a:schemeClr val="accent1"/>
                </a:solidFill>
              </a:rPr>
              <a:t>recevant une charge supplémentaire qui utilisait plus de 15 % du temps de traitement</a:t>
            </a:r>
            <a:r>
              <a:rPr lang="fr-FR"/>
              <a:t>. </a:t>
            </a:r>
            <a:r>
              <a:rPr lang="fr-FR" smtClean="0"/>
              <a:t>… Il </a:t>
            </a:r>
            <a:r>
              <a:rPr lang="fr-FR"/>
              <a:t>a lancé une alarme qui indiquait aux astronautes </a:t>
            </a:r>
            <a:r>
              <a:rPr lang="fr-FR" smtClean="0"/>
              <a:t>« J'ai </a:t>
            </a:r>
            <a:r>
              <a:rPr lang="fr-FR"/>
              <a:t>trop de tâches à </a:t>
            </a:r>
            <a:r>
              <a:rPr lang="fr-FR" smtClean="0"/>
              <a:t>effectuer »… </a:t>
            </a:r>
            <a:r>
              <a:rPr lang="fr-FR" smtClean="0">
                <a:solidFill>
                  <a:srgbClr val="0070C0"/>
                </a:solidFill>
              </a:rPr>
              <a:t>permettaient </a:t>
            </a:r>
            <a:r>
              <a:rPr lang="fr-FR">
                <a:solidFill>
                  <a:srgbClr val="0070C0"/>
                </a:solidFill>
              </a:rPr>
              <a:t>d'éliminer les tâches ayant les priorités plus faibles et d’exécuter les plus importantes. </a:t>
            </a:r>
            <a:endParaRPr lang="fr-FR" smtClean="0">
              <a:solidFill>
                <a:srgbClr val="0070C0"/>
              </a:solidFill>
            </a:endParaRPr>
          </a:p>
          <a:p>
            <a:r>
              <a:rPr lang="fr-FR" smtClean="0"/>
              <a:t>Si </a:t>
            </a:r>
            <a:r>
              <a:rPr lang="fr-FR"/>
              <a:t>l'ordinateur n'avait pas reconnu le problème et entrepris ces actions de récupérations</a:t>
            </a:r>
            <a:r>
              <a:rPr lang="fr-FR">
                <a:solidFill>
                  <a:srgbClr val="0070C0"/>
                </a:solidFill>
              </a:rPr>
              <a:t>, je doute qu'Apollo 11 aurait réussi son atterrissage sur la Lune comme il l'a fait.</a:t>
            </a:r>
            <a:r>
              <a:rPr lang="fr-FR"/>
              <a:t> » </a:t>
            </a:r>
          </a:p>
          <a:p>
            <a:r>
              <a:rPr lang="fr-FR"/>
              <a:t>— Margaret Hamilton, </a:t>
            </a:r>
            <a:r>
              <a:rPr lang="fr-FR" i="1"/>
              <a:t>Lettre à </a:t>
            </a:r>
            <a:r>
              <a:rPr lang="fr-FR" i="1">
                <a:hlinkClick r:id="rId2" tooltip="Datamation (page inexistante)"/>
              </a:rPr>
              <a:t>Datamation</a:t>
            </a:r>
            <a:r>
              <a:rPr lang="fr-FR" i="1"/>
              <a:t> </a:t>
            </a:r>
            <a:r>
              <a:rPr lang="fr-FR" i="1">
                <a:hlinkClick r:id="rId3" tooltip="en:Datamation"/>
              </a:rPr>
              <a:t>(en)</a:t>
            </a:r>
            <a:r>
              <a:rPr lang="fr-FR" i="1"/>
              <a:t>, 1</a:t>
            </a:r>
            <a:r>
              <a:rPr lang="fr-FR" i="1" baseline="30000"/>
              <a:t>er</a:t>
            </a:r>
            <a:r>
              <a:rPr lang="fr-FR" i="1"/>
              <a:t> mars 1971</a:t>
            </a:r>
            <a:r>
              <a:rPr lang="fr-FR" i="1" baseline="30000">
                <a:hlinkClick r:id="rId4"/>
              </a:rPr>
              <a:t>9</a:t>
            </a:r>
            <a:endParaRPr lang="fr-FR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02" y="3922266"/>
            <a:ext cx="2541922" cy="289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Systèmes temps réel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/>
              <a:t>Un exemple classique de système temps réel : </a:t>
            </a:r>
            <a:r>
              <a:rPr lang="fr-FR" smtClean="0"/>
              <a:t>la boucle de contrôle/commande</a:t>
            </a:r>
          </a:p>
          <a:p>
            <a:endParaRPr lang="fr-FR"/>
          </a:p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6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26" y="2981548"/>
            <a:ext cx="9192120" cy="38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aujourd’hui : avionique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Master 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Source : programme de recherche SAVI (USA), étude sur l’architecture du logiciel avionique</a:t>
            </a:r>
          </a:p>
          <a:p>
            <a:endParaRPr lang="fr-FR" dirty="0" smtClean="0"/>
          </a:p>
          <a:p>
            <a:r>
              <a:rPr lang="fr-FR" dirty="0" smtClean="0"/>
              <a:t>SLOC, pour Source Line of Code</a:t>
            </a:r>
          </a:p>
          <a:p>
            <a:r>
              <a:rPr lang="fr-FR" dirty="0" smtClean="0"/>
              <a:t>F35 contient environ 175 fois plus de SLOC que F16</a:t>
            </a:r>
          </a:p>
          <a:p>
            <a:r>
              <a:rPr lang="fr-FR" dirty="0" smtClean="0"/>
              <a:t>Mais effort pour la réalisation de ce logiciel estimé à 300 fois plus …</a:t>
            </a:r>
          </a:p>
          <a:p>
            <a:r>
              <a:rPr lang="fr-FR" dirty="0" smtClean="0"/>
              <a:t>Effort de développement du logiciel augmente exponentiellement avec le nombre de SLOC</a:t>
            </a:r>
          </a:p>
          <a:p>
            <a:r>
              <a:rPr lang="fr-FR" dirty="0" smtClean="0"/>
              <a:t>SLOC double tous les 4 ans</a:t>
            </a: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3834"/>
            <a:ext cx="9622632" cy="1259417"/>
          </a:xfrm>
        </p:spPr>
        <p:txBody>
          <a:bodyPr/>
          <a:lstStyle/>
          <a:p>
            <a:r>
              <a:rPr lang="fr-FR" dirty="0"/>
              <a:t>Et aujourd’hui : avionique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9978"/>
            <a:ext cx="7963635" cy="607609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Master 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>
          <a:xfrm>
            <a:off x="534591" y="2031669"/>
            <a:ext cx="9622632" cy="4986941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>
            <a:lvl1pPr marL="390982" indent="-390982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125" indent="-325818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71" indent="-260654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578" indent="-260654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887" indent="-260654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194" indent="-260654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504" indent="-260654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812" indent="-260654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119" indent="-260654" algn="l" defTabSz="10426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0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Systèmes temps réel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Introduction et notions de </a:t>
            </a:r>
            <a:r>
              <a:rPr lang="fr-FR" sz="2400" b="1" dirty="0" smtClean="0"/>
              <a:t>base</a:t>
            </a:r>
            <a:endParaRPr lang="fr-FR" sz="2400" b="1" dirty="0"/>
          </a:p>
          <a:p>
            <a:pPr marL="514350" indent="-514350">
              <a:buFont typeface="+mj-lt"/>
              <a:buAutoNum type="arabicPeriod"/>
            </a:pPr>
            <a:r>
              <a:rPr lang="fr-FR" sz="2400" b="1" dirty="0" err="1" smtClean="0"/>
              <a:t>Spéciﬁcation</a:t>
            </a:r>
            <a:r>
              <a:rPr lang="fr-FR" sz="2400" b="1" dirty="0" smtClean="0"/>
              <a:t>, conception, </a:t>
            </a:r>
            <a:r>
              <a:rPr lang="fr-FR" sz="2400" b="1" dirty="0" err="1" smtClean="0"/>
              <a:t>vériﬁcation</a:t>
            </a:r>
            <a:endParaRPr lang="fr-FR" sz="2400" b="1" dirty="0"/>
          </a:p>
          <a:p>
            <a:pPr lvl="1"/>
            <a:r>
              <a:rPr lang="fr-FR" sz="2400" dirty="0"/>
              <a:t>Ordonnancement temps réel.</a:t>
            </a:r>
          </a:p>
          <a:p>
            <a:pPr lvl="1"/>
            <a:r>
              <a:rPr lang="fr-FR" sz="2400" dirty="0"/>
              <a:t>Réseaux de </a:t>
            </a:r>
            <a:r>
              <a:rPr lang="fr-FR" sz="2400" dirty="0" err="1"/>
              <a:t>Petri</a:t>
            </a:r>
            <a:r>
              <a:rPr lang="fr-FR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Systèmes </a:t>
            </a:r>
            <a:r>
              <a:rPr lang="fr-FR" sz="2400" b="1" dirty="0"/>
              <a:t>et langages de programmation pour le temps réel : </a:t>
            </a:r>
            <a:r>
              <a:rPr lang="fr-FR" sz="2400" dirty="0" smtClean="0"/>
              <a:t>Ada 2022 sur </a:t>
            </a:r>
            <a:r>
              <a:rPr lang="fr-FR" sz="2400" dirty="0"/>
              <a:t>RTEMS/Linux.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Intervenants </a:t>
            </a:r>
            <a:r>
              <a:rPr lang="fr-FR" sz="2400" b="1" dirty="0"/>
              <a:t>: </a:t>
            </a:r>
            <a:r>
              <a:rPr lang="fr-FR" sz="2400" dirty="0" smtClean="0"/>
              <a:t>L</a:t>
            </a:r>
            <a:r>
              <a:rPr lang="fr-FR" sz="2400" dirty="0"/>
              <a:t>. Nana, </a:t>
            </a:r>
            <a:r>
              <a:rPr lang="fr-FR" sz="2400" dirty="0" smtClean="0"/>
              <a:t>B. </a:t>
            </a:r>
            <a:r>
              <a:rPr lang="fr-FR" sz="2400" dirty="0" err="1" smtClean="0"/>
              <a:t>Djika</a:t>
            </a:r>
            <a:r>
              <a:rPr lang="fr-FR" sz="2400" dirty="0" smtClean="0"/>
              <a:t>, </a:t>
            </a:r>
            <a:r>
              <a:rPr lang="fr-FR" sz="2400" dirty="0"/>
              <a:t>F. </a:t>
            </a:r>
            <a:r>
              <a:rPr lang="fr-FR" sz="2400" dirty="0" err="1"/>
              <a:t>Singhoff</a:t>
            </a:r>
            <a:r>
              <a:rPr lang="fr-FR" sz="2400" dirty="0"/>
              <a:t> (</a:t>
            </a:r>
            <a:r>
              <a:rPr lang="fr-FR" sz="2400" dirty="0" err="1"/>
              <a:t>resp</a:t>
            </a:r>
            <a:r>
              <a:rPr lang="fr-FR" sz="2400" dirty="0"/>
              <a:t>. UE).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 smtClean="0"/>
              <a:t>Modalités </a:t>
            </a:r>
            <a:r>
              <a:rPr lang="fr-FR" sz="2400" b="1" dirty="0"/>
              <a:t>de contrôle des connaissances :</a:t>
            </a:r>
          </a:p>
          <a:p>
            <a:pPr lvl="1"/>
            <a:r>
              <a:rPr lang="fr-FR" sz="2400" dirty="0"/>
              <a:t>Session 1 : examen de 2h (avec supports, </a:t>
            </a:r>
            <a:r>
              <a:rPr lang="fr-FR" sz="2400" dirty="0" err="1" smtClean="0"/>
              <a:t>coef</a:t>
            </a:r>
            <a:r>
              <a:rPr lang="fr-FR" sz="2400" dirty="0" smtClean="0"/>
              <a:t> </a:t>
            </a:r>
            <a:r>
              <a:rPr lang="fr-FR" sz="2400" dirty="0"/>
              <a:t>0.75) + 1 note </a:t>
            </a:r>
            <a:r>
              <a:rPr lang="fr-FR" sz="2400" dirty="0" smtClean="0"/>
              <a:t>de CC </a:t>
            </a:r>
            <a:r>
              <a:rPr lang="fr-FR" sz="2400" dirty="0"/>
              <a:t>(</a:t>
            </a:r>
            <a:r>
              <a:rPr lang="fr-FR" sz="2400" dirty="0" err="1"/>
              <a:t>coef</a:t>
            </a:r>
            <a:r>
              <a:rPr lang="fr-FR" sz="2400" dirty="0"/>
              <a:t> .25).</a:t>
            </a:r>
          </a:p>
          <a:p>
            <a:pPr lvl="1"/>
            <a:r>
              <a:rPr lang="fr-FR" sz="2400" dirty="0"/>
              <a:t>Session 2 : examen de 2h (avec supports, </a:t>
            </a:r>
            <a:r>
              <a:rPr lang="fr-FR" sz="2400" dirty="0" err="1" smtClean="0"/>
              <a:t>coef</a:t>
            </a:r>
            <a:r>
              <a:rPr lang="fr-FR" sz="2400" dirty="0" smtClean="0"/>
              <a:t> </a:t>
            </a:r>
            <a:r>
              <a:rPr lang="fr-FR" sz="2400" dirty="0"/>
              <a:t>1).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Master 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C55D83-DC77-41BA-A052-135C9C3C16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4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Personnalisé</PresentationFormat>
  <Paragraphs>122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Luxi Sans</vt:lpstr>
      <vt:lpstr>Times New Roman</vt:lpstr>
      <vt:lpstr>Verdana</vt:lpstr>
      <vt:lpstr>Wingdings</vt:lpstr>
      <vt:lpstr>Thème Office</vt:lpstr>
      <vt:lpstr>UE systèmes temps réel </vt:lpstr>
      <vt:lpstr>Systèmes temps réel</vt:lpstr>
      <vt:lpstr>Systèmes temps réel</vt:lpstr>
      <vt:lpstr>Systèmes temps réel</vt:lpstr>
      <vt:lpstr>Systèmes temps réel</vt:lpstr>
      <vt:lpstr>Systèmes temps réel</vt:lpstr>
      <vt:lpstr>Et aujourd’hui : avionique</vt:lpstr>
      <vt:lpstr>Et aujourd’hui : avionique</vt:lpstr>
      <vt:lpstr>Systèmes temps réel</vt:lpstr>
      <vt:lpstr>Systèmes temps réel</vt:lpstr>
      <vt:lpstr>Supports et déroulement de cours</vt:lpstr>
      <vt:lpstr>Quelques livres sur  les systèmes temps réel</vt:lpstr>
      <vt:lpstr>PLATO (PLAnetary Transits and Oscillations of stars)</vt:lpstr>
      <vt:lpstr>PLATO (PLAnetary Transits and Oscillations of stars)</vt:lpstr>
      <vt:lpstr>PLATO (PLAnetary Transits and Oscillations of stars)</vt:lpstr>
      <vt:lpstr>PLATO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Stéphane Rubini</dc:creator>
  <cp:lastModifiedBy>singhoff</cp:lastModifiedBy>
  <cp:revision>134</cp:revision>
  <cp:lastPrinted>2024-01-17T20:25:27Z</cp:lastPrinted>
  <dcterms:created xsi:type="dcterms:W3CDTF">2007-04-17T15:01:42Z</dcterms:created>
  <dcterms:modified xsi:type="dcterms:W3CDTF">2024-01-17T20:25:32Z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