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0" r:id="rId2"/>
    <p:sldId id="262" r:id="rId3"/>
    <p:sldId id="268" r:id="rId4"/>
    <p:sldId id="269" r:id="rId5"/>
    <p:sldId id="271" r:id="rId6"/>
    <p:sldId id="272" r:id="rId7"/>
    <p:sldId id="263" r:id="rId8"/>
    <p:sldId id="264" r:id="rId9"/>
    <p:sldId id="265" r:id="rId10"/>
    <p:sldId id="266" r:id="rId11"/>
    <p:sldId id="261" r:id="rId12"/>
    <p:sldId id="270" r:id="rId13"/>
    <p:sldId id="267" r:id="rId14"/>
    <p:sldId id="274" r:id="rId15"/>
    <p:sldId id="276" r:id="rId16"/>
    <p:sldId id="275" r:id="rId17"/>
    <p:sldId id="277" r:id="rId18"/>
    <p:sldId id="27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03F"/>
    <a:srgbClr val="13212A"/>
    <a:srgbClr val="8C8F8E"/>
    <a:srgbClr val="3E461D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49" d="100"/>
          <a:sy n="49" d="100"/>
        </p:scale>
        <p:origin x="-96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F9AA50D-5F1F-4C1E-BC3D-C715359F8293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6F16B37-BB50-4860-B621-92F5BDBC64F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9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FA5608-FB1D-4DF2-A89C-2004C948F9D8}" type="slidenum">
              <a:rPr lang="en-US">
                <a:latin typeface="Arial" pitchFamily="34" charset="0"/>
                <a:ea typeface="ヒラギノ角ゴ Pro W3" charset="-128"/>
              </a:rPr>
              <a:pPr/>
              <a:t>1</a:t>
            </a:fld>
            <a:endParaRPr lang="en-US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E2472-1472-48D1-A3AC-F855E60A6EA0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F6458-F23B-405C-8F21-21F697F72E8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3C717-D7BA-4950-BE82-C9B6FA413421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B1FAC-BFD0-4AF8-996E-9AE8DCF3405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E6FEF-464C-4304-A61D-DA55B042AC71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45862-C674-48FB-954D-1B70B92CB93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5D324-5911-42F7-BAA7-B0399E5DAF57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3080A-960D-4451-9B3F-76CB7E6F1BD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C9025-CCDE-41AC-8469-06231BE7E37A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CF67D-FF79-4C17-9170-99C0DB2C0DD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FFCD2-4FD0-4489-A389-61AA38946966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0720A-12D6-49B6-8C4C-A0F74D688C3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C1F02-0DC8-4E0B-89E4-5BDF7FFAAAFF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94244-F706-4A01-B34D-B1BD1FC2FD7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34111-2818-4C2B-9A16-901FF17E1FDE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A3017-8251-4C4C-B4F7-477F6279554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886E8-7E23-49BD-A7D5-B0CB10C8E9E8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1E566-C267-499F-BE0F-07A657FD01B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FD3F7-5C67-437D-8B32-6AD57C640788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A243D-5B78-4D26-9164-F29874F113D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6DFAB-8E9E-4530-8913-0944DC4115F2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SYSE 802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23948-1902-4099-8A87-590E1C405BD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5EA005D-2E76-47E9-B8EE-FDEE6CD95D58}" type="datetime1">
              <a:rPr lang="en-US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B64028-1176-41D3-9614-D4E19406015D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MS PGothic" pitchFamily="34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eru.univ-brest.fr/~singhoff/chedda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524000" y="4770438"/>
            <a:ext cx="67818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  <a:p>
            <a:pPr eaLnBrk="0" hangingPunct="0"/>
            <a:endParaRPr lang="en-US">
              <a:latin typeface="Verdana" pitchFamily="34" charset="0"/>
            </a:endParaRPr>
          </a:p>
          <a:p>
            <a:pPr eaLnBrk="0" hangingPunct="0"/>
            <a:endParaRPr lang="en-US">
              <a:latin typeface="Verdana" pitchFamily="34" charset="0"/>
            </a:endParaRPr>
          </a:p>
          <a:p>
            <a:pPr eaLnBrk="0" hangingPunct="0"/>
            <a:endParaRPr lang="en-US">
              <a:latin typeface="Verdana" pitchFamily="34" charset="0"/>
            </a:endParaRPr>
          </a:p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381000" y="228600"/>
            <a:ext cx="8305800" cy="6019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381000" y="1219200"/>
            <a:ext cx="83058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81000" y="1273175"/>
            <a:ext cx="8305800" cy="158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799" name="Picture 10" descr="academicSymbolWdm_copu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42913"/>
            <a:ext cx="2570163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/>
          <a:lstStyle/>
          <a:p>
            <a:r>
              <a:rPr lang="en-US" dirty="0" smtClean="0"/>
              <a:t>CPSC 875</a:t>
            </a:r>
          </a:p>
        </p:txBody>
      </p:sp>
      <p:sp>
        <p:nvSpPr>
          <p:cNvPr id="33801" name="Subtitle 2"/>
          <p:cNvSpPr>
            <a:spLocks noGrp="1"/>
          </p:cNvSpPr>
          <p:nvPr>
            <p:ph type="subTitle" idx="1"/>
          </p:nvPr>
        </p:nvSpPr>
        <p:spPr>
          <a:xfrm>
            <a:off x="1120775" y="3657600"/>
            <a:ext cx="6840538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John D. McGregor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Scheduling Threads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model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 smtClean="0"/>
              <a:t>processor </a:t>
            </a:r>
            <a:r>
              <a:rPr lang="en-US" sz="1100" dirty="0" err="1" smtClean="0"/>
              <a:t>arinc</a:t>
            </a:r>
            <a:endParaRPr lang="en-US" sz="1100" dirty="0" smtClean="0"/>
          </a:p>
          <a:p>
            <a:r>
              <a:rPr lang="en-US" sz="1100" dirty="0" smtClean="0"/>
              <a:t>end </a:t>
            </a:r>
            <a:r>
              <a:rPr lang="en-US" sz="1100" dirty="0" err="1" smtClean="0"/>
              <a:t>arinc</a:t>
            </a:r>
            <a:r>
              <a:rPr lang="en-US" sz="1100" dirty="0" smtClean="0"/>
              <a:t>;</a:t>
            </a:r>
          </a:p>
          <a:p>
            <a:endParaRPr lang="en-US" sz="1100" dirty="0" smtClean="0"/>
          </a:p>
          <a:p>
            <a:r>
              <a:rPr lang="en-US" sz="1100" dirty="0" smtClean="0"/>
              <a:t>processor implementation </a:t>
            </a:r>
            <a:r>
              <a:rPr lang="en-US" sz="1100" dirty="0" err="1" smtClean="0"/>
              <a:t>arinc.Impl</a:t>
            </a:r>
            <a:endParaRPr lang="en-US" sz="1100" dirty="0" smtClean="0"/>
          </a:p>
          <a:p>
            <a:r>
              <a:rPr lang="en-US" sz="1100" dirty="0" smtClean="0"/>
              <a:t>	properties 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Scheduling_Protocol</a:t>
            </a:r>
            <a:r>
              <a:rPr lang="en-US" sz="1100" dirty="0" smtClean="0"/>
              <a:t> =&gt; (AUTOMATA_USER_DEFINED_PROTOCOL);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Scheduler_Quantum</a:t>
            </a:r>
            <a:r>
              <a:rPr lang="en-US" sz="1100" dirty="0" smtClean="0"/>
              <a:t> =&gt;  0 ms 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Preemptive_Scheduler</a:t>
            </a:r>
            <a:r>
              <a:rPr lang="en-US" sz="1100" dirty="0" smtClean="0"/>
              <a:t> =&gt; True;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Source_Text</a:t>
            </a:r>
            <a:r>
              <a:rPr lang="en-US" sz="1100" dirty="0" smtClean="0"/>
              <a:t> =&gt; ("arinc_processor.sc");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Automaton_Name</a:t>
            </a:r>
            <a:r>
              <a:rPr lang="en-US" sz="1100" dirty="0" smtClean="0"/>
              <a:t> =&gt; ("</a:t>
            </a:r>
            <a:r>
              <a:rPr lang="en-US" sz="1100" dirty="0" err="1" smtClean="0"/>
              <a:t>processor_scheduler</a:t>
            </a:r>
            <a:r>
              <a:rPr lang="en-US" sz="1100" dirty="0" smtClean="0"/>
              <a:t>");</a:t>
            </a:r>
          </a:p>
          <a:p>
            <a:r>
              <a:rPr lang="en-US" sz="1100" dirty="0" smtClean="0"/>
              <a:t>end </a:t>
            </a:r>
            <a:r>
              <a:rPr lang="en-US" sz="1100" dirty="0" err="1" smtClean="0"/>
              <a:t>arinc.Impl</a:t>
            </a:r>
            <a:r>
              <a:rPr lang="en-US" sz="1100" dirty="0" smtClean="0"/>
              <a:t>;</a:t>
            </a:r>
          </a:p>
          <a:p>
            <a:endParaRPr lang="en-U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system </a:t>
            </a:r>
            <a:r>
              <a:rPr lang="en-US" sz="1100" dirty="0" err="1" smtClean="0"/>
              <a:t>auto_arinc</a:t>
            </a:r>
            <a:endParaRPr lang="en-US" sz="1100" dirty="0" smtClean="0"/>
          </a:p>
          <a:p>
            <a:r>
              <a:rPr lang="en-US" sz="1100" dirty="0" smtClean="0"/>
              <a:t>end </a:t>
            </a:r>
            <a:r>
              <a:rPr lang="en-US" sz="1100" dirty="0" err="1" smtClean="0"/>
              <a:t>auto_arinc</a:t>
            </a:r>
            <a:r>
              <a:rPr lang="en-US" sz="1100" dirty="0" smtClean="0"/>
              <a:t>;</a:t>
            </a:r>
          </a:p>
          <a:p>
            <a:endParaRPr lang="en-US" sz="1100" dirty="0" smtClean="0"/>
          </a:p>
          <a:p>
            <a:r>
              <a:rPr lang="en-US" sz="1100" dirty="0" smtClean="0"/>
              <a:t>system implementation </a:t>
            </a:r>
            <a:r>
              <a:rPr lang="en-US" sz="1100" dirty="0" err="1" smtClean="0"/>
              <a:t>auto_arinc.Impl</a:t>
            </a:r>
            <a:endParaRPr lang="en-US" sz="1100" dirty="0" smtClean="0"/>
          </a:p>
          <a:p>
            <a:r>
              <a:rPr lang="en-US" sz="1100" dirty="0" smtClean="0"/>
              <a:t>	subcomponents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arinc</a:t>
            </a:r>
            <a:r>
              <a:rPr lang="en-US" sz="1100" dirty="0" smtClean="0"/>
              <a:t> : processor </a:t>
            </a:r>
            <a:r>
              <a:rPr lang="en-US" sz="1100" dirty="0" err="1" smtClean="0"/>
              <a:t>arinc.Impl</a:t>
            </a:r>
            <a:r>
              <a:rPr lang="en-US" sz="1100" dirty="0" smtClean="0"/>
              <a:t>;</a:t>
            </a:r>
          </a:p>
          <a:p>
            <a:r>
              <a:rPr lang="en-US" sz="1100" dirty="0" smtClean="0"/>
              <a:t>		partition1 : process partition1.Impl;</a:t>
            </a:r>
          </a:p>
          <a:p>
            <a:r>
              <a:rPr lang="en-US" sz="1100" dirty="0" smtClean="0"/>
              <a:t>		partition2 : process partition2.Impl;</a:t>
            </a:r>
          </a:p>
          <a:p>
            <a:r>
              <a:rPr lang="en-US" sz="1100" dirty="0" smtClean="0"/>
              <a:t>	properties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Actual_Processor_Binding</a:t>
            </a:r>
            <a:r>
              <a:rPr lang="en-US" sz="1100" dirty="0" smtClean="0"/>
              <a:t> =&gt; reference </a:t>
            </a:r>
            <a:r>
              <a:rPr lang="en-US" sz="1100" dirty="0" err="1" smtClean="0"/>
              <a:t>arinc</a:t>
            </a:r>
            <a:r>
              <a:rPr lang="en-US" sz="1100" dirty="0" smtClean="0"/>
              <a:t> applies to partition1;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Actual_Processor_Binding</a:t>
            </a:r>
            <a:r>
              <a:rPr lang="en-US" sz="1100" dirty="0" smtClean="0"/>
              <a:t> =&gt; reference </a:t>
            </a:r>
            <a:r>
              <a:rPr lang="en-US" sz="1100" dirty="0" err="1" smtClean="0"/>
              <a:t>arinc</a:t>
            </a:r>
            <a:r>
              <a:rPr lang="en-US" sz="1100" dirty="0" smtClean="0"/>
              <a:t> applies to partition2;</a:t>
            </a:r>
          </a:p>
          <a:p>
            <a:r>
              <a:rPr lang="en-US" sz="1100" dirty="0" smtClean="0"/>
              <a:t>end </a:t>
            </a:r>
            <a:r>
              <a:rPr lang="en-US" sz="1100" dirty="0" err="1" smtClean="0"/>
              <a:t>auto_arinc.Impl</a:t>
            </a:r>
            <a:r>
              <a:rPr lang="en-US" sz="1100" dirty="0" smtClean="0"/>
              <a:t>;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Cheddar</a:t>
            </a:r>
            <a:endParaRPr lang="en-US" dirty="0"/>
          </a:p>
        </p:txBody>
      </p:sp>
      <p:pic>
        <p:nvPicPr>
          <p:cNvPr id="4" name="Content Placeholder 3" descr="u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156" y="1600200"/>
            <a:ext cx="5973687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feasibility analysis</a:t>
            </a:r>
            <a:endParaRPr lang="en-US" dirty="0"/>
          </a:p>
        </p:txBody>
      </p:sp>
      <p:pic>
        <p:nvPicPr>
          <p:cNvPr id="5" name="Content Placeholder 4" descr="feasib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047" y="1619730"/>
            <a:ext cx="7201906" cy="448690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practice on the example do your own: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your own scenario</a:t>
            </a:r>
          </a:p>
          <a:p>
            <a:r>
              <a:rPr lang="en-US" dirty="0" smtClean="0"/>
              <a:t>Set the parameters</a:t>
            </a:r>
          </a:p>
          <a:p>
            <a:r>
              <a:rPr lang="en-US" dirty="0" smtClean="0"/>
              <a:t>Use the simulation under Tools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for a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thread</a:t>
            </a:r>
          </a:p>
          <a:p>
            <a:r>
              <a:rPr lang="en-US" sz="2000" dirty="0" smtClean="0"/>
              <a:t>          </a:t>
            </a:r>
            <a:r>
              <a:rPr lang="en-US" sz="2000" dirty="0" err="1" smtClean="0"/>
              <a:t>Dispatch_Protocol</a:t>
            </a:r>
            <a:r>
              <a:rPr lang="en-US" sz="2000" dirty="0" smtClean="0"/>
              <a:t> =&gt; Background;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Compute_Execution_Time</a:t>
            </a:r>
            <a:r>
              <a:rPr lang="en-US" sz="2000" dirty="0" smtClean="0"/>
              <a:t> =&gt;  5 ms ..  5 ms;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Dispatch_Absolute_Time</a:t>
            </a:r>
            <a:r>
              <a:rPr lang="en-US" sz="2000" dirty="0" smtClean="0"/>
              <a:t> =&gt;  0 ms 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POSIX_Scheduling_Policy</a:t>
            </a:r>
            <a:r>
              <a:rPr lang="en-US" sz="2000" dirty="0" smtClean="0"/>
              <a:t> =&gt; SCHED_FIFO;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Fixed_Priority</a:t>
            </a:r>
            <a:r>
              <a:rPr lang="en-US" sz="2000" dirty="0" smtClean="0"/>
              <a:t> =&gt;  1;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for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	</a:t>
            </a:r>
            <a:r>
              <a:rPr lang="en-US" sz="2000" dirty="0" err="1" smtClean="0"/>
              <a:t>Scheduling_Protocol</a:t>
            </a:r>
            <a:r>
              <a:rPr lang="en-US" sz="2000" dirty="0" smtClean="0"/>
              <a:t> =&gt; (AUTOMATA_USER_DEFINED_PROTOCOL);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Scheduler_Quantum</a:t>
            </a:r>
            <a:r>
              <a:rPr lang="en-US" sz="2000" dirty="0" smtClean="0"/>
              <a:t> =&gt;  0 ms 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Preemptive_Scheduler</a:t>
            </a:r>
            <a:r>
              <a:rPr lang="en-US" sz="2000" dirty="0" smtClean="0"/>
              <a:t> =&gt; True;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Source_Text</a:t>
            </a:r>
            <a:r>
              <a:rPr lang="en-US" sz="2000" dirty="0" smtClean="0"/>
              <a:t> =&gt; ("arinc_processor.sc");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Automaton_Name</a:t>
            </a:r>
            <a:r>
              <a:rPr lang="en-US" sz="2000" dirty="0" smtClean="0"/>
              <a:t> =&gt; ("</a:t>
            </a:r>
            <a:r>
              <a:rPr lang="en-US" sz="2000" dirty="0" err="1" smtClean="0"/>
              <a:t>processor_scheduler</a:t>
            </a:r>
            <a:r>
              <a:rPr lang="en-US" sz="2000" dirty="0" smtClean="0"/>
              <a:t>");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Scheduling_Protocol</a:t>
            </a:r>
            <a:r>
              <a:rPr lang="en-US" sz="2000" dirty="0" smtClean="0"/>
              <a:t> =&gt; (AUTOMATA_USER_DEFINED_PROTOCOL);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Scheduler_Quantum</a:t>
            </a:r>
            <a:r>
              <a:rPr lang="en-US" sz="2000" dirty="0" smtClean="0"/>
              <a:t> =&gt;  0 ms 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Preemptive_Scheduler</a:t>
            </a:r>
            <a:r>
              <a:rPr lang="en-US" sz="2000" dirty="0" smtClean="0"/>
              <a:t> =&gt; True;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Source_Text</a:t>
            </a:r>
            <a:r>
              <a:rPr lang="en-US" sz="2000" dirty="0" smtClean="0"/>
              <a:t> =&gt; ("arinc_partition1.sc");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Cheddar_Properties</a:t>
            </a:r>
            <a:r>
              <a:rPr lang="en-US" sz="2000" dirty="0" smtClean="0"/>
              <a:t>::</a:t>
            </a:r>
            <a:r>
              <a:rPr lang="en-US" sz="2000" dirty="0" err="1" smtClean="0"/>
              <a:t>Automaton_Name</a:t>
            </a:r>
            <a:r>
              <a:rPr lang="en-US" sz="2000" dirty="0" smtClean="0"/>
              <a:t> =&gt; ("partition1_scheduler");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for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2000" dirty="0" err="1" smtClean="0"/>
              <a:t>Actual_Processor_Binding</a:t>
            </a:r>
            <a:r>
              <a:rPr lang="en-US" sz="2000" dirty="0" smtClean="0"/>
              <a:t> =&gt; reference </a:t>
            </a:r>
            <a:r>
              <a:rPr lang="en-US" sz="2000" dirty="0" err="1" smtClean="0"/>
              <a:t>arinc</a:t>
            </a:r>
            <a:r>
              <a:rPr lang="en-US" sz="2000" dirty="0" smtClean="0"/>
              <a:t> applies to partition1;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Actual_Processor_Binding</a:t>
            </a:r>
            <a:r>
              <a:rPr lang="en-US" sz="2000" dirty="0" smtClean="0"/>
              <a:t> =&gt; reference </a:t>
            </a:r>
            <a:r>
              <a:rPr lang="en-US" sz="2000" dirty="0" err="1" smtClean="0"/>
              <a:t>arinc</a:t>
            </a:r>
            <a:r>
              <a:rPr lang="en-US" sz="2000" dirty="0" smtClean="0"/>
              <a:t> applies to partition2;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you are going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Cheddar properties needed for your surgical system</a:t>
            </a:r>
          </a:p>
          <a:p>
            <a:r>
              <a:rPr lang="en-US" dirty="0" smtClean="0"/>
              <a:t>Make reasonable estimates of relative magnitudes of values – document in a </a:t>
            </a:r>
            <a:r>
              <a:rPr lang="en-US" dirty="0" err="1" smtClean="0"/>
              <a:t>read.me</a:t>
            </a:r>
            <a:endParaRPr lang="en-US" dirty="0" smtClean="0"/>
          </a:p>
          <a:p>
            <a:r>
              <a:rPr lang="en-US" dirty="0" smtClean="0"/>
              <a:t>Run scheduling analyses using Cheddar</a:t>
            </a:r>
          </a:p>
          <a:p>
            <a:r>
              <a:rPr lang="en-US" dirty="0" smtClean="0"/>
              <a:t>Submit the AADL, </a:t>
            </a:r>
            <a:r>
              <a:rPr lang="en-US" dirty="0" err="1" smtClean="0"/>
              <a:t>Read.me</a:t>
            </a:r>
            <a:r>
              <a:rPr lang="en-US" dirty="0" smtClean="0"/>
              <a:t>, and screenshots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are more threads than processors scheduling becomes necessary.</a:t>
            </a:r>
          </a:p>
          <a:p>
            <a:r>
              <a:rPr lang="en-US" dirty="0" smtClean="0"/>
              <a:t>When there is a certain amount of work that must be done in a certain amount of time it is no longer possible to be certain that the goal can be achieved.</a:t>
            </a:r>
          </a:p>
          <a:p>
            <a:r>
              <a:rPr lang="en-US" dirty="0" smtClean="0"/>
              <a:t>The analyses can be complicated and time consuming.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Cheddar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unzip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http://beru.univ-brest.fr/~singhoff/cheddar/</a:t>
            </a:r>
            <a:endParaRPr lang="en-US" dirty="0" smtClean="0"/>
          </a:p>
          <a:p>
            <a:r>
              <a:rPr lang="en-US" dirty="0" smtClean="0"/>
              <a:t>There is a parser problem. To import an AADL file some properties will have to have the argument changed to a list by adding parenthesis:</a:t>
            </a:r>
          </a:p>
          <a:p>
            <a:r>
              <a:rPr lang="en-US" sz="2400" dirty="0" smtClean="0"/>
              <a:t>The error message on a line like the following:</a:t>
            </a:r>
          </a:p>
          <a:p>
            <a:r>
              <a:rPr lang="en-US" sz="2400" dirty="0" err="1" smtClean="0"/>
              <a:t>Cheddar_Properties</a:t>
            </a:r>
            <a:r>
              <a:rPr lang="en-US" sz="2400" dirty="0" smtClean="0"/>
              <a:t>::</a:t>
            </a:r>
            <a:r>
              <a:rPr lang="en-US" sz="2400" dirty="0" err="1" smtClean="0"/>
              <a:t>Source_Text</a:t>
            </a:r>
            <a:r>
              <a:rPr lang="en-US" sz="2400" dirty="0" smtClean="0"/>
              <a:t> =&gt; "arinc_processor.sc";</a:t>
            </a:r>
          </a:p>
          <a:p>
            <a:r>
              <a:rPr lang="en-US" sz="2400" dirty="0" smtClean="0"/>
              <a:t>Can be resolved by adding parenthesis like this:</a:t>
            </a:r>
          </a:p>
          <a:p>
            <a:r>
              <a:rPr lang="en-US" sz="2400" dirty="0" err="1" smtClean="0"/>
              <a:t>Cheddar_Properties</a:t>
            </a:r>
            <a:r>
              <a:rPr lang="en-US" sz="2400" dirty="0" smtClean="0"/>
              <a:t>::</a:t>
            </a:r>
            <a:r>
              <a:rPr lang="en-US" sz="2400" dirty="0" err="1" smtClean="0"/>
              <a:t>Source_Text</a:t>
            </a:r>
            <a:r>
              <a:rPr lang="en-US" sz="2400" dirty="0" smtClean="0"/>
              <a:t> =&gt; ("arinc_processor.sc");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Cheddar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is a set of Cheddar specific properties that are in the download</a:t>
            </a:r>
          </a:p>
          <a:p>
            <a:r>
              <a:rPr lang="en-US" sz="2400" dirty="0" smtClean="0"/>
              <a:t>The following is an AADL file that has been modified to pass the Cheddar parser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p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57" y="4114417"/>
            <a:ext cx="7830643" cy="27435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Cheddar GUI</a:t>
            </a:r>
            <a:endParaRPr lang="en-US" dirty="0"/>
          </a:p>
        </p:txBody>
      </p:sp>
      <p:pic>
        <p:nvPicPr>
          <p:cNvPr id="4" name="Content Placeholder 3" descr="newGU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1979" y="2332037"/>
            <a:ext cx="6020041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61979" y="1676400"/>
            <a:ext cx="6558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 after a successful import the GUI will show empty boxes.</a:t>
            </a:r>
          </a:p>
          <a:p>
            <a:r>
              <a:rPr lang="en-US" dirty="0" smtClean="0"/>
              <a:t>Go ahead and select a function such as the scheduling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657600" y="3048000"/>
            <a:ext cx="76200" cy="83820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Cheddar GUI</a:t>
            </a:r>
            <a:endParaRPr lang="en-US" dirty="0"/>
          </a:p>
        </p:txBody>
      </p:sp>
      <p:pic>
        <p:nvPicPr>
          <p:cNvPr id="4" name="Content Placeholder 3" descr="newGUI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7694" y="1600200"/>
            <a:ext cx="6328612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050" dirty="0" smtClean="0"/>
              <a:t>thread T1</a:t>
            </a:r>
          </a:p>
          <a:p>
            <a:r>
              <a:rPr lang="en-US" sz="1050" dirty="0" smtClean="0"/>
              <a:t>end T1;</a:t>
            </a:r>
          </a:p>
          <a:p>
            <a:endParaRPr lang="en-US" sz="1050" dirty="0" smtClean="0"/>
          </a:p>
          <a:p>
            <a:r>
              <a:rPr lang="en-US" sz="1050" dirty="0" smtClean="0"/>
              <a:t>thread implementation T1.Impl</a:t>
            </a:r>
          </a:p>
          <a:p>
            <a:r>
              <a:rPr lang="en-US" sz="1050" dirty="0" smtClean="0"/>
              <a:t>	properties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Dispatch_Protocol</a:t>
            </a:r>
            <a:r>
              <a:rPr lang="en-US" sz="1050" dirty="0" smtClean="0"/>
              <a:t> =&gt; Periodic;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Compute_Execution_Time</a:t>
            </a:r>
            <a:r>
              <a:rPr lang="en-US" sz="1050" dirty="0" smtClean="0"/>
              <a:t> =&gt;  3 ms ..  3 ms;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Dispatch_Absolute_Time</a:t>
            </a:r>
            <a:r>
              <a:rPr lang="en-US" sz="1050" dirty="0" smtClean="0"/>
              <a:t> =&gt;  0 ms 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POSIX_Scheduling_Policy</a:t>
            </a:r>
            <a:r>
              <a:rPr lang="en-US" sz="1050" dirty="0" smtClean="0"/>
              <a:t> =&gt; SCHED_FIFO;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Fixed_Priority</a:t>
            </a:r>
            <a:r>
              <a:rPr lang="en-US" sz="1050" dirty="0" smtClean="0"/>
              <a:t> =&gt;  2;</a:t>
            </a:r>
          </a:p>
          <a:p>
            <a:r>
              <a:rPr lang="en-US" sz="1050" dirty="0" smtClean="0"/>
              <a:t>		Deadline  =&gt;  10 ms ;</a:t>
            </a:r>
          </a:p>
          <a:p>
            <a:r>
              <a:rPr lang="en-US" sz="1050" dirty="0" smtClean="0"/>
              <a:t>		Period =&gt;  10 ms ;</a:t>
            </a:r>
          </a:p>
          <a:p>
            <a:r>
              <a:rPr lang="en-US" sz="1050" dirty="0" smtClean="0"/>
              <a:t>end T1.Impl;</a:t>
            </a:r>
          </a:p>
          <a:p>
            <a:endParaRPr lang="en-US" sz="1050" dirty="0" smtClean="0"/>
          </a:p>
          <a:p>
            <a:r>
              <a:rPr lang="en-US" sz="1050" dirty="0" smtClean="0"/>
              <a:t>thread T2</a:t>
            </a:r>
          </a:p>
          <a:p>
            <a:r>
              <a:rPr lang="en-US" sz="1050" dirty="0" smtClean="0"/>
              <a:t>end T2;</a:t>
            </a:r>
          </a:p>
          <a:p>
            <a:endParaRPr lang="en-US" sz="1050" dirty="0" smtClean="0"/>
          </a:p>
          <a:p>
            <a:r>
              <a:rPr lang="en-US" sz="1050" dirty="0" smtClean="0"/>
              <a:t>thread implementation T2.Impl</a:t>
            </a:r>
          </a:p>
          <a:p>
            <a:r>
              <a:rPr lang="en-US" sz="1050" dirty="0" smtClean="0"/>
              <a:t>	properties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Dispatch_Protocol</a:t>
            </a:r>
            <a:r>
              <a:rPr lang="en-US" sz="1050" dirty="0" smtClean="0"/>
              <a:t> =&gt; Periodic;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Compute_Execution_Time</a:t>
            </a:r>
            <a:r>
              <a:rPr lang="en-US" sz="1050" dirty="0" smtClean="0"/>
              <a:t> =&gt;  1 ms ..  1 ms;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Dispatch_Absolute_Time</a:t>
            </a:r>
            <a:r>
              <a:rPr lang="en-US" sz="1050" dirty="0" smtClean="0"/>
              <a:t> =&gt;  0 ms 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POSIX_Scheduling_Policy</a:t>
            </a:r>
            <a:r>
              <a:rPr lang="en-US" sz="1050" dirty="0" smtClean="0"/>
              <a:t> =&gt; SCHED_FIFO;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Fixed_Priority</a:t>
            </a:r>
            <a:r>
              <a:rPr lang="en-US" sz="1050" dirty="0" smtClean="0"/>
              <a:t> =&gt;  1;</a:t>
            </a:r>
          </a:p>
          <a:p>
            <a:r>
              <a:rPr lang="en-US" sz="1050" dirty="0" smtClean="0"/>
              <a:t>		Deadline  =&gt;  5 ms ;</a:t>
            </a:r>
          </a:p>
          <a:p>
            <a:r>
              <a:rPr lang="en-US" sz="1050" dirty="0" smtClean="0"/>
              <a:t>		Period =&gt;  5 ms ;</a:t>
            </a:r>
          </a:p>
          <a:p>
            <a:r>
              <a:rPr lang="en-US" sz="1050" dirty="0" smtClean="0"/>
              <a:t>end T2.Impl;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model-2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 smtClean="0"/>
              <a:t>thread T3</a:t>
            </a:r>
          </a:p>
          <a:p>
            <a:r>
              <a:rPr lang="en-US" sz="1100" dirty="0" smtClean="0"/>
              <a:t>end T3;</a:t>
            </a:r>
          </a:p>
          <a:p>
            <a:endParaRPr lang="en-US" sz="1100" dirty="0" smtClean="0"/>
          </a:p>
          <a:p>
            <a:r>
              <a:rPr lang="en-US" sz="1100" dirty="0" smtClean="0"/>
              <a:t>thread implementation T3.Impl</a:t>
            </a:r>
          </a:p>
          <a:p>
            <a:r>
              <a:rPr lang="en-US" sz="1100" dirty="0" smtClean="0"/>
              <a:t>	properties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Dispatch_Protocol</a:t>
            </a:r>
            <a:r>
              <a:rPr lang="en-US" sz="1100" dirty="0" smtClean="0"/>
              <a:t> =&gt; Background;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Compute_Execution_Time</a:t>
            </a:r>
            <a:r>
              <a:rPr lang="en-US" sz="1100" dirty="0" smtClean="0"/>
              <a:t> =&gt;  20 ms ..  20 ms;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Dispatch_Absolute_Time</a:t>
            </a:r>
            <a:r>
              <a:rPr lang="en-US" sz="1100" dirty="0" smtClean="0"/>
              <a:t> =&gt;  0 ms 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POSIX_Scheduling_Policy</a:t>
            </a:r>
            <a:r>
              <a:rPr lang="en-US" sz="1100" dirty="0" smtClean="0"/>
              <a:t> =&gt; SCHED_FIFO;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Fixed_Priority</a:t>
            </a:r>
            <a:r>
              <a:rPr lang="en-US" sz="1100" dirty="0" smtClean="0"/>
              <a:t> =&gt;  1;</a:t>
            </a:r>
          </a:p>
          <a:p>
            <a:r>
              <a:rPr lang="en-US" sz="1100" dirty="0" smtClean="0"/>
              <a:t>end T3.Impl;</a:t>
            </a:r>
          </a:p>
          <a:p>
            <a:endParaRPr lang="en-US" sz="1100" dirty="0" smtClean="0"/>
          </a:p>
          <a:p>
            <a:r>
              <a:rPr lang="en-US" sz="1100" dirty="0" smtClean="0"/>
              <a:t>thread T4</a:t>
            </a:r>
          </a:p>
          <a:p>
            <a:r>
              <a:rPr lang="en-US" sz="1100" dirty="0" smtClean="0"/>
              <a:t>end T4;</a:t>
            </a:r>
          </a:p>
          <a:p>
            <a:endParaRPr lang="en-US" sz="1100" dirty="0" smtClean="0"/>
          </a:p>
          <a:p>
            <a:r>
              <a:rPr lang="en-US" sz="1100" dirty="0" smtClean="0"/>
              <a:t>thread implementation T4.Impl</a:t>
            </a:r>
          </a:p>
          <a:p>
            <a:r>
              <a:rPr lang="en-US" sz="1100" dirty="0" smtClean="0"/>
              <a:t>	properties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Dispatch_Protocol</a:t>
            </a:r>
            <a:r>
              <a:rPr lang="en-US" sz="1100" dirty="0" smtClean="0"/>
              <a:t> =&gt; Background;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Compute_Execution_Time</a:t>
            </a:r>
            <a:r>
              <a:rPr lang="en-US" sz="1100" dirty="0" smtClean="0"/>
              <a:t> =&gt;  5 ms ..  5 ms;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Dispatch_Absolute_Time</a:t>
            </a:r>
            <a:r>
              <a:rPr lang="en-US" sz="1100" dirty="0" smtClean="0"/>
              <a:t> =&gt;  0 ms 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POSIX_Scheduling_Policy</a:t>
            </a:r>
            <a:r>
              <a:rPr lang="en-US" sz="1100" dirty="0" smtClean="0"/>
              <a:t> =&gt; SCHED_FIFO;</a:t>
            </a:r>
          </a:p>
          <a:p>
            <a:r>
              <a:rPr lang="en-US" sz="1100" dirty="0" smtClean="0"/>
              <a:t>		</a:t>
            </a:r>
            <a:r>
              <a:rPr lang="en-US" sz="1100" dirty="0" err="1" smtClean="0"/>
              <a:t>Cheddar_Properties</a:t>
            </a:r>
            <a:r>
              <a:rPr lang="en-US" sz="1100" dirty="0" smtClean="0"/>
              <a:t>::</a:t>
            </a:r>
            <a:r>
              <a:rPr lang="en-US" sz="1100" dirty="0" err="1" smtClean="0"/>
              <a:t>Fixed_Priority</a:t>
            </a:r>
            <a:r>
              <a:rPr lang="en-US" sz="1100" dirty="0" smtClean="0"/>
              <a:t> =&gt;  1;</a:t>
            </a:r>
          </a:p>
          <a:p>
            <a:r>
              <a:rPr lang="en-US" sz="1100" dirty="0" smtClean="0"/>
              <a:t>end T4.Impl;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model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1050" dirty="0" smtClean="0"/>
              <a:t>process partition1</a:t>
            </a:r>
          </a:p>
          <a:p>
            <a:r>
              <a:rPr lang="en-US" sz="1050" dirty="0" smtClean="0"/>
              <a:t>end partition1;</a:t>
            </a:r>
          </a:p>
          <a:p>
            <a:endParaRPr lang="en-US" sz="1050" dirty="0" smtClean="0"/>
          </a:p>
          <a:p>
            <a:r>
              <a:rPr lang="en-US" sz="1050" dirty="0" smtClean="0"/>
              <a:t>process implementation partition1.Impl</a:t>
            </a:r>
          </a:p>
          <a:p>
            <a:r>
              <a:rPr lang="en-US" sz="1050" dirty="0" smtClean="0"/>
              <a:t>	subcomponents</a:t>
            </a:r>
          </a:p>
          <a:p>
            <a:r>
              <a:rPr lang="en-US" sz="1050" dirty="0" smtClean="0"/>
              <a:t>		T3 : thread T3.Impl;</a:t>
            </a:r>
          </a:p>
          <a:p>
            <a:r>
              <a:rPr lang="en-US" sz="1050" dirty="0" smtClean="0"/>
              <a:t>		T4 : thread T4.Impl;</a:t>
            </a:r>
          </a:p>
          <a:p>
            <a:r>
              <a:rPr lang="en-US" sz="1050" dirty="0" smtClean="0"/>
              <a:t>	properties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Scheduling_Protocol</a:t>
            </a:r>
            <a:r>
              <a:rPr lang="en-US" sz="1050" dirty="0" smtClean="0"/>
              <a:t> =&gt; (AUTOMATA_USER_DEFINED_PROTOCOL);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Scheduler_Quantum</a:t>
            </a:r>
            <a:r>
              <a:rPr lang="en-US" sz="1050" dirty="0" smtClean="0"/>
              <a:t> =&gt;  0 ms 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Preemptive_Scheduler</a:t>
            </a:r>
            <a:r>
              <a:rPr lang="en-US" sz="1050" dirty="0" smtClean="0"/>
              <a:t> =&gt; True;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Source_Text</a:t>
            </a:r>
            <a:r>
              <a:rPr lang="en-US" sz="1050" dirty="0" smtClean="0"/>
              <a:t> =&gt; ("arinc_partition1.sc");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Automaton_Name</a:t>
            </a:r>
            <a:r>
              <a:rPr lang="en-US" sz="1050" dirty="0" smtClean="0"/>
              <a:t> =&gt; ("partition1_scheduler");</a:t>
            </a:r>
          </a:p>
          <a:p>
            <a:r>
              <a:rPr lang="en-US" sz="1050" dirty="0" smtClean="0"/>
              <a:t>end partition1.Impl;</a:t>
            </a:r>
          </a:p>
          <a:p>
            <a:endParaRPr lang="en-US" sz="1050" dirty="0" smtClean="0"/>
          </a:p>
          <a:p>
            <a:r>
              <a:rPr lang="en-US" sz="1050" dirty="0" smtClean="0"/>
              <a:t>process partition2</a:t>
            </a:r>
          </a:p>
          <a:p>
            <a:r>
              <a:rPr lang="en-US" sz="1050" dirty="0" smtClean="0"/>
              <a:t>end partition2;</a:t>
            </a:r>
          </a:p>
          <a:p>
            <a:endParaRPr lang="en-US" sz="1050" dirty="0" smtClean="0"/>
          </a:p>
          <a:p>
            <a:r>
              <a:rPr lang="en-US" sz="1050" dirty="0" smtClean="0"/>
              <a:t>process implementation partition2.Impl</a:t>
            </a:r>
          </a:p>
          <a:p>
            <a:r>
              <a:rPr lang="en-US" sz="1050" dirty="0" smtClean="0"/>
              <a:t>	subcomponents</a:t>
            </a:r>
          </a:p>
          <a:p>
            <a:r>
              <a:rPr lang="en-US" sz="1050" dirty="0" smtClean="0"/>
              <a:t>		T1 : thread T1.Impl;</a:t>
            </a:r>
          </a:p>
          <a:p>
            <a:r>
              <a:rPr lang="en-US" sz="1050" dirty="0" smtClean="0"/>
              <a:t>		T2 : thread T2.Impl;</a:t>
            </a:r>
          </a:p>
          <a:p>
            <a:r>
              <a:rPr lang="en-US" sz="1050" dirty="0" smtClean="0"/>
              <a:t>	properties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Scheduling_Protocol</a:t>
            </a:r>
            <a:r>
              <a:rPr lang="en-US" sz="1050" dirty="0" smtClean="0"/>
              <a:t> =&gt; (AUTOMATA_USER_DEFINED_PROTOCOL);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Scheduler_Quantum</a:t>
            </a:r>
            <a:r>
              <a:rPr lang="en-US" sz="1050" dirty="0" smtClean="0"/>
              <a:t> =&gt;  0 ms 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Preemptive_Scheduler</a:t>
            </a:r>
            <a:r>
              <a:rPr lang="en-US" sz="1050" dirty="0" smtClean="0"/>
              <a:t> =&gt; True;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Source_Text</a:t>
            </a:r>
            <a:r>
              <a:rPr lang="en-US" sz="1050" dirty="0" smtClean="0"/>
              <a:t> =&gt; ("arinc_partition2.sc");</a:t>
            </a:r>
          </a:p>
          <a:p>
            <a:r>
              <a:rPr lang="en-US" sz="1050" dirty="0" smtClean="0"/>
              <a:t>		</a:t>
            </a:r>
            <a:r>
              <a:rPr lang="en-US" sz="1050" dirty="0" err="1" smtClean="0"/>
              <a:t>Cheddar_Properties</a:t>
            </a:r>
            <a:r>
              <a:rPr lang="en-US" sz="1050" dirty="0" smtClean="0"/>
              <a:t>::</a:t>
            </a:r>
            <a:r>
              <a:rPr lang="en-US" sz="1050" dirty="0" err="1" smtClean="0"/>
              <a:t>Automaton_Name</a:t>
            </a:r>
            <a:r>
              <a:rPr lang="en-US" sz="1050" dirty="0" smtClean="0"/>
              <a:t> =&gt; ("partition2_scheduler");</a:t>
            </a:r>
          </a:p>
          <a:p>
            <a:r>
              <a:rPr lang="en-US" sz="1050" dirty="0" smtClean="0"/>
              <a:t>end partition2.Impl;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yse802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syse802Template</Template>
  <TotalTime>903</TotalTime>
  <Words>325</Words>
  <Application>Microsoft Office PowerPoint</Application>
  <PresentationFormat>Affichage à l'écran (4:3)</PresentationFormat>
  <Paragraphs>167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syse802Template</vt:lpstr>
      <vt:lpstr>CPSC 875</vt:lpstr>
      <vt:lpstr>Real-time scheduling</vt:lpstr>
      <vt:lpstr>Cheddar</vt:lpstr>
      <vt:lpstr>Cheddar - 2</vt:lpstr>
      <vt:lpstr>Cheddar GUI</vt:lpstr>
      <vt:lpstr>Cheddar GUI</vt:lpstr>
      <vt:lpstr>Example model</vt:lpstr>
      <vt:lpstr>Example model-2</vt:lpstr>
      <vt:lpstr>Example model - 3</vt:lpstr>
      <vt:lpstr>Example model - 4</vt:lpstr>
      <vt:lpstr>Cheddar</vt:lpstr>
      <vt:lpstr>Scheduling feasibility analysis</vt:lpstr>
      <vt:lpstr>After you practice on the example do your own:</vt:lpstr>
      <vt:lpstr>Properties for a thread</vt:lpstr>
      <vt:lpstr>Properties for Processor</vt:lpstr>
      <vt:lpstr>For a process</vt:lpstr>
      <vt:lpstr>Properties for system</vt:lpstr>
      <vt:lpstr>Here’s what you are going to do: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875</dc:title>
  <dc:creator>McGregor</dc:creator>
  <cp:lastModifiedBy>singhoff</cp:lastModifiedBy>
  <cp:revision>9</cp:revision>
  <dcterms:created xsi:type="dcterms:W3CDTF">2012-03-31T22:09:08Z</dcterms:created>
  <dcterms:modified xsi:type="dcterms:W3CDTF">2014-01-11T11:25:13Z</dcterms:modified>
</cp:coreProperties>
</file>